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59" r:id="rId1"/>
  </p:sldMasterIdLst>
  <p:notesMasterIdLst>
    <p:notesMasterId r:id="rId111"/>
  </p:notesMasterIdLst>
  <p:sldIdLst>
    <p:sldId id="1494" r:id="rId2"/>
    <p:sldId id="1496" r:id="rId3"/>
    <p:sldId id="1551" r:id="rId4"/>
    <p:sldId id="1498" r:id="rId5"/>
    <p:sldId id="1139" r:id="rId6"/>
    <p:sldId id="1358" r:id="rId7"/>
    <p:sldId id="1390" r:id="rId8"/>
    <p:sldId id="1391" r:id="rId9"/>
    <p:sldId id="1392" r:id="rId10"/>
    <p:sldId id="1394" r:id="rId11"/>
    <p:sldId id="1395" r:id="rId12"/>
    <p:sldId id="1482" r:id="rId13"/>
    <p:sldId id="1483" r:id="rId14"/>
    <p:sldId id="1396" r:id="rId15"/>
    <p:sldId id="1397" r:id="rId16"/>
    <p:sldId id="1398" r:id="rId17"/>
    <p:sldId id="1481" r:id="rId18"/>
    <p:sldId id="1400" r:id="rId19"/>
    <p:sldId id="1386" r:id="rId20"/>
    <p:sldId id="1499" r:id="rId21"/>
    <p:sldId id="1550" r:id="rId22"/>
    <p:sldId id="1401" r:id="rId23"/>
    <p:sldId id="1403" r:id="rId24"/>
    <p:sldId id="1405" r:id="rId25"/>
    <p:sldId id="1406" r:id="rId26"/>
    <p:sldId id="1407" r:id="rId27"/>
    <p:sldId id="1408" r:id="rId28"/>
    <p:sldId id="1409" r:id="rId29"/>
    <p:sldId id="1410" r:id="rId30"/>
    <p:sldId id="1502" r:id="rId31"/>
    <p:sldId id="1411" r:id="rId32"/>
    <p:sldId id="1417" r:id="rId33"/>
    <p:sldId id="1418" r:id="rId34"/>
    <p:sldId id="1419" r:id="rId35"/>
    <p:sldId id="1416" r:id="rId36"/>
    <p:sldId id="1415" r:id="rId37"/>
    <p:sldId id="1414" r:id="rId38"/>
    <p:sldId id="1412" r:id="rId39"/>
    <p:sldId id="1420" r:id="rId40"/>
    <p:sldId id="1421" r:id="rId41"/>
    <p:sldId id="1422" r:id="rId42"/>
    <p:sldId id="1423" r:id="rId43"/>
    <p:sldId id="1402" r:id="rId44"/>
    <p:sldId id="1424" r:id="rId45"/>
    <p:sldId id="1387" r:id="rId46"/>
    <p:sldId id="1372" r:id="rId47"/>
    <p:sldId id="1360" r:id="rId48"/>
    <p:sldId id="1376" r:id="rId49"/>
    <p:sldId id="1364" r:id="rId50"/>
    <p:sldId id="1365" r:id="rId51"/>
    <p:sldId id="1367" r:id="rId52"/>
    <p:sldId id="1374" r:id="rId53"/>
    <p:sldId id="1368" r:id="rId54"/>
    <p:sldId id="1373" r:id="rId55"/>
    <p:sldId id="1377" r:id="rId56"/>
    <p:sldId id="1378" r:id="rId57"/>
    <p:sldId id="1379" r:id="rId58"/>
    <p:sldId id="1380" r:id="rId59"/>
    <p:sldId id="1381" r:id="rId60"/>
    <p:sldId id="1382" r:id="rId61"/>
    <p:sldId id="1383" r:id="rId62"/>
    <p:sldId id="1384" r:id="rId63"/>
    <p:sldId id="1385" r:id="rId64"/>
    <p:sldId id="1077" r:id="rId65"/>
    <p:sldId id="1429" r:id="rId66"/>
    <p:sldId id="1393" r:id="rId67"/>
    <p:sldId id="1361" r:id="rId68"/>
    <p:sldId id="1446" r:id="rId69"/>
    <p:sldId id="1450" r:id="rId70"/>
    <p:sldId id="1504" r:id="rId71"/>
    <p:sldId id="1452" r:id="rId72"/>
    <p:sldId id="1453" r:id="rId73"/>
    <p:sldId id="1454" r:id="rId74"/>
    <p:sldId id="1505" r:id="rId75"/>
    <p:sldId id="1506" r:id="rId76"/>
    <p:sldId id="1431" r:id="rId77"/>
    <p:sldId id="1507" r:id="rId78"/>
    <p:sldId id="1432" r:id="rId79"/>
    <p:sldId id="1508" r:id="rId80"/>
    <p:sldId id="1433" r:id="rId81"/>
    <p:sldId id="1434" r:id="rId82"/>
    <p:sldId id="1435" r:id="rId83"/>
    <p:sldId id="1436" r:id="rId84"/>
    <p:sldId id="1437" r:id="rId85"/>
    <p:sldId id="1438" r:id="rId86"/>
    <p:sldId id="1439" r:id="rId87"/>
    <p:sldId id="1440" r:id="rId88"/>
    <p:sldId id="1441" r:id="rId89"/>
    <p:sldId id="1442" r:id="rId90"/>
    <p:sldId id="1443" r:id="rId91"/>
    <p:sldId id="1447" r:id="rId92"/>
    <p:sldId id="1448" r:id="rId93"/>
    <p:sldId id="825" r:id="rId94"/>
    <p:sldId id="1552" r:id="rId95"/>
    <p:sldId id="1546" r:id="rId96"/>
    <p:sldId id="1549" r:id="rId97"/>
    <p:sldId id="1485" r:id="rId98"/>
    <p:sldId id="1487" r:id="rId99"/>
    <p:sldId id="1493" r:id="rId100"/>
    <p:sldId id="1486" r:id="rId101"/>
    <p:sldId id="1491" r:id="rId102"/>
    <p:sldId id="1489" r:id="rId103"/>
    <p:sldId id="1490" r:id="rId104"/>
    <p:sldId id="1509" r:id="rId105"/>
    <p:sldId id="1510" r:id="rId106"/>
    <p:sldId id="1539" r:id="rId107"/>
    <p:sldId id="1541" r:id="rId108"/>
    <p:sldId id="1543" r:id="rId109"/>
    <p:sldId id="403" r:id="rId110"/>
  </p:sldIdLst>
  <p:sldSz cx="9144000" cy="5143500" type="screen16x9"/>
  <p:notesSz cx="6858000" cy="9144000"/>
  <p:embeddedFontLst>
    <p:embeddedFont>
      <p:font typeface="D2Coding" panose="020B0609020101020101" pitchFamily="49" charset="-127"/>
      <p:regular r:id="rId112"/>
      <p:bold r:id="rId113"/>
    </p:embeddedFont>
    <p:embeddedFont>
      <p:font typeface="나눔고딕" pitchFamily="2" charset="-127"/>
      <p:regular r:id="rId114"/>
      <p:bold r:id="rId115"/>
    </p:embeddedFont>
    <p:embeddedFont>
      <p:font typeface="맑은 고딕" panose="020B0503020000020004" pitchFamily="50" charset="-127"/>
      <p:regular r:id="rId116"/>
      <p:bold r:id="rId117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목차" id="{E4E07D68-B12D-4B07-BF5C-9D9B6653D5EA}">
          <p14:sldIdLst>
            <p14:sldId id="1494"/>
            <p14:sldId id="1496"/>
          </p14:sldIdLst>
        </p14:section>
        <p14:section name="1일차" id="{24677696-F8DD-4403-AE74-BF316A81DB69}">
          <p14:sldIdLst>
            <p14:sldId id="1551"/>
            <p14:sldId id="1498"/>
          </p14:sldIdLst>
        </p14:section>
        <p14:section name="1교시" id="{D21B288B-7869-48B4-86F5-37195B5FE404}">
          <p14:sldIdLst>
            <p14:sldId id="1139"/>
            <p14:sldId id="1358"/>
            <p14:sldId id="1390"/>
            <p14:sldId id="1391"/>
            <p14:sldId id="1392"/>
            <p14:sldId id="1394"/>
            <p14:sldId id="1395"/>
            <p14:sldId id="1482"/>
            <p14:sldId id="1483"/>
            <p14:sldId id="1396"/>
            <p14:sldId id="1397"/>
            <p14:sldId id="1398"/>
            <p14:sldId id="1481"/>
          </p14:sldIdLst>
        </p14:section>
        <p14:section name="2교시" id="{9AA3DB05-8458-43DF-AFC7-A96F9696E7E6}">
          <p14:sldIdLst>
            <p14:sldId id="1400"/>
            <p14:sldId id="1386"/>
            <p14:sldId id="1499"/>
            <p14:sldId id="1550"/>
            <p14:sldId id="1401"/>
            <p14:sldId id="1403"/>
            <p14:sldId id="1405"/>
            <p14:sldId id="1406"/>
            <p14:sldId id="1407"/>
            <p14:sldId id="1408"/>
            <p14:sldId id="1409"/>
            <p14:sldId id="1410"/>
            <p14:sldId id="1502"/>
            <p14:sldId id="1411"/>
            <p14:sldId id="1417"/>
            <p14:sldId id="1418"/>
            <p14:sldId id="1419"/>
            <p14:sldId id="1416"/>
            <p14:sldId id="1415"/>
            <p14:sldId id="1414"/>
            <p14:sldId id="1412"/>
            <p14:sldId id="1420"/>
            <p14:sldId id="1421"/>
            <p14:sldId id="1422"/>
            <p14:sldId id="1423"/>
            <p14:sldId id="1402"/>
          </p14:sldIdLst>
        </p14:section>
        <p14:section name="3교시" id="{D2F084A5-9299-4E47-95A0-2C1698A3A230}">
          <p14:sldIdLst>
            <p14:sldId id="1424"/>
            <p14:sldId id="1387"/>
            <p14:sldId id="1372"/>
            <p14:sldId id="1360"/>
            <p14:sldId id="1376"/>
            <p14:sldId id="1364"/>
            <p14:sldId id="1365"/>
            <p14:sldId id="1367"/>
            <p14:sldId id="1374"/>
            <p14:sldId id="1368"/>
            <p14:sldId id="1373"/>
            <p14:sldId id="1377"/>
            <p14:sldId id="1378"/>
            <p14:sldId id="1379"/>
            <p14:sldId id="1380"/>
            <p14:sldId id="1381"/>
            <p14:sldId id="1382"/>
            <p14:sldId id="1383"/>
            <p14:sldId id="1384"/>
            <p14:sldId id="1385"/>
            <p14:sldId id="1077"/>
          </p14:sldIdLst>
        </p14:section>
        <p14:section name="4교시" id="{E662AFEE-3D8B-47E4-81A9-36FD10B6277B}">
          <p14:sldIdLst>
            <p14:sldId id="1429"/>
            <p14:sldId id="1393"/>
            <p14:sldId id="1361"/>
            <p14:sldId id="1446"/>
            <p14:sldId id="1450"/>
            <p14:sldId id="1504"/>
            <p14:sldId id="1452"/>
            <p14:sldId id="1453"/>
            <p14:sldId id="1454"/>
            <p14:sldId id="1505"/>
            <p14:sldId id="1506"/>
            <p14:sldId id="1431"/>
            <p14:sldId id="1507"/>
            <p14:sldId id="1432"/>
            <p14:sldId id="1508"/>
            <p14:sldId id="1433"/>
            <p14:sldId id="1434"/>
            <p14:sldId id="1435"/>
            <p14:sldId id="1436"/>
            <p14:sldId id="1437"/>
            <p14:sldId id="1438"/>
            <p14:sldId id="1439"/>
            <p14:sldId id="1440"/>
            <p14:sldId id="1441"/>
            <p14:sldId id="1442"/>
            <p14:sldId id="1443"/>
            <p14:sldId id="1447"/>
            <p14:sldId id="1448"/>
            <p14:sldId id="825"/>
          </p14:sldIdLst>
        </p14:section>
        <p14:section name="2일차" id="{60FB471D-4052-4D0D-8BE2-E93BB6FEA471}">
          <p14:sldIdLst>
            <p14:sldId id="1552"/>
          </p14:sldIdLst>
        </p14:section>
        <p14:section name="5교시" id="{2B93EE81-EBC6-41C2-A0F3-5ED34231B689}">
          <p14:sldIdLst>
            <p14:sldId id="1546"/>
            <p14:sldId id="1549"/>
          </p14:sldIdLst>
        </p14:section>
        <p14:section name="6교시" id="{B88E83E7-0200-41D3-A06B-3899152AA749}">
          <p14:sldIdLst>
            <p14:sldId id="1485"/>
            <p14:sldId id="1487"/>
            <p14:sldId id="1493"/>
            <p14:sldId id="1486"/>
            <p14:sldId id="1491"/>
            <p14:sldId id="1489"/>
            <p14:sldId id="1490"/>
            <p14:sldId id="1509"/>
          </p14:sldIdLst>
        </p14:section>
        <p14:section name="7교시" id="{327A4BEA-3ECF-496C-A7E2-D9A6170B0FA8}">
          <p14:sldIdLst>
            <p14:sldId id="1510"/>
            <p14:sldId id="1539"/>
            <p14:sldId id="1541"/>
            <p14:sldId id="1543"/>
          </p14:sldIdLst>
        </p14:section>
        <p14:section name="끝" id="{53B5B378-9850-49DA-A161-5F6BABB49879}">
          <p14:sldIdLst>
            <p14:sldId id="40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418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나 한주" initials="나한" lastIdx="2" clrIdx="0">
    <p:extLst>
      <p:ext uri="{19B8F6BF-5375-455C-9EA6-DF929625EA0E}">
        <p15:presenceInfo xmlns:p15="http://schemas.microsoft.com/office/powerpoint/2012/main" userId="fd6180afef90c0b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C7BC7"/>
    <a:srgbClr val="2684DC"/>
    <a:srgbClr val="FFFFCC"/>
    <a:srgbClr val="7B9C38"/>
    <a:srgbClr val="E54E35"/>
    <a:srgbClr val="E96752"/>
    <a:srgbClr val="2A90AA"/>
    <a:srgbClr val="A4302D"/>
    <a:srgbClr val="2F62A0"/>
    <a:srgbClr val="4F267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487" autoAdjust="0"/>
    <p:restoredTop sz="95667" autoAdjust="0"/>
  </p:normalViewPr>
  <p:slideViewPr>
    <p:cSldViewPr snapToGrid="0">
      <p:cViewPr varScale="1">
        <p:scale>
          <a:sx n="110" d="100"/>
          <a:sy n="110" d="100"/>
        </p:scale>
        <p:origin x="802" y="77"/>
      </p:cViewPr>
      <p:guideLst>
        <p:guide orient="horz" pos="418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font" Target="fonts/font6.fntdata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font" Target="fonts/font1.fntdata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microsoft.com/office/2016/11/relationships/changesInfo" Target="changesInfos/changesInfo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font" Target="fonts/font2.fntdata"/><Relationship Id="rId118" Type="http://schemas.openxmlformats.org/officeDocument/2006/relationships/commentAuthors" Target="commentAuthor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font" Target="fonts/font3.fntdata"/><Relationship Id="rId119" Type="http://schemas.openxmlformats.org/officeDocument/2006/relationships/presProps" Target="presProps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font" Target="fonts/font4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theme" Target="theme/theme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font" Target="fonts/font5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notesMaster" Target="notesMasters/notesMaster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userId="fd6180afef90c0bf" providerId="LiveId" clId="{58D921DA-A04C-4260-B7C4-3773876AAABC}"/>
    <pc:docChg chg="custSel modSld">
      <pc:chgData name="" userId="fd6180afef90c0bf" providerId="LiveId" clId="{58D921DA-A04C-4260-B7C4-3773876AAABC}" dt="2023-08-29T03:25:17.609" v="1" actId="478"/>
      <pc:docMkLst>
        <pc:docMk/>
      </pc:docMkLst>
      <pc:sldChg chg="addSp delSp modSp delAnim">
        <pc:chgData name="" userId="fd6180afef90c0bf" providerId="LiveId" clId="{58D921DA-A04C-4260-B7C4-3773876AAABC}" dt="2023-08-29T03:25:17.609" v="1" actId="478"/>
        <pc:sldMkLst>
          <pc:docMk/>
          <pc:sldMk cId="999272346" sldId="1390"/>
        </pc:sldMkLst>
        <pc:spChg chg="add del mod">
          <ac:chgData name="" userId="fd6180afef90c0bf" providerId="LiveId" clId="{58D921DA-A04C-4260-B7C4-3773876AAABC}" dt="2023-08-29T03:25:17.609" v="1" actId="478"/>
          <ac:spMkLst>
            <pc:docMk/>
            <pc:sldMk cId="999272346" sldId="1390"/>
            <ac:spMk id="4" creationId="{BA26A1FD-5952-42A5-B636-DCDE0377B171}"/>
          </ac:spMkLst>
        </pc:spChg>
        <pc:spChg chg="del">
          <ac:chgData name="" userId="fd6180afef90c0bf" providerId="LiveId" clId="{58D921DA-A04C-4260-B7C4-3773876AAABC}" dt="2023-08-29T03:25:15.092" v="0" actId="478"/>
          <ac:spMkLst>
            <pc:docMk/>
            <pc:sldMk cId="999272346" sldId="1390"/>
            <ac:spMk id="6" creationId="{302548B8-EE23-4CB8-AA3E-1AC2CCE2608C}"/>
          </ac:spMkLst>
        </pc:s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도입 전</c:v>
                </c:pt>
              </c:strCache>
            </c:strRef>
          </c:tx>
          <c:spPr>
            <a:gradFill rotWithShape="1">
              <a:gsLst>
                <a:gs pos="10000">
                  <a:schemeClr val="accent2">
                    <a:shade val="51000"/>
                    <a:satMod val="130000"/>
                  </a:schemeClr>
                </a:gs>
                <a:gs pos="80000">
                  <a:schemeClr val="accent2">
                    <a:shade val="93000"/>
                    <a:satMod val="130000"/>
                  </a:schemeClr>
                </a:gs>
                <a:gs pos="100000">
                  <a:schemeClr val="accent2">
                    <a:shade val="94000"/>
                    <a:satMod val="135000"/>
                  </a:schemeClr>
                </a:gs>
              </a:gsLst>
              <a:lin ang="16200000" scaled="0"/>
            </a:gradFill>
            <a:ln w="9525" cap="flat" cmpd="sng" algn="ctr">
              <a:solidFill>
                <a:schemeClr val="accent2">
                  <a:shade val="95000"/>
                  <a:satMod val="105000"/>
                </a:scheme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/>
              <a:lightRig rig="threePt" dir="t">
                <a:rot lat="0" lon="0" rev="1200000"/>
              </a:lightRig>
            </a:scene3d>
            <a:sp3d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accent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개발완료</c:v>
                </c:pt>
                <c:pt idx="1">
                  <c:v>코드리뷰</c:v>
                </c:pt>
                <c:pt idx="2">
                  <c:v>테스트완료</c:v>
                </c:pt>
                <c:pt idx="3">
                  <c:v>릴리즈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463</c:v>
                </c:pt>
                <c:pt idx="1">
                  <c:v>0</c:v>
                </c:pt>
                <c:pt idx="2">
                  <c:v>321</c:v>
                </c:pt>
                <c:pt idx="3">
                  <c:v>194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B3D-41C4-A17F-C6C33A8AFC8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도입 후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hade val="51000"/>
                    <a:satMod val="130000"/>
                  </a:schemeClr>
                </a:gs>
                <a:gs pos="80000">
                  <a:schemeClr val="accent1">
                    <a:shade val="93000"/>
                    <a:satMod val="130000"/>
                  </a:schemeClr>
                </a:gs>
                <a:gs pos="100000">
                  <a:schemeClr val="accent1">
                    <a:shade val="94000"/>
                    <a:satMod val="135000"/>
                  </a:schemeClr>
                </a:gs>
              </a:gsLst>
              <a:lin ang="16200000" scaled="0"/>
            </a:gradFill>
            <a:ln w="9525" cap="flat" cmpd="sng" algn="ctr">
              <a:solidFill>
                <a:schemeClr val="accent1">
                  <a:shade val="95000"/>
                  <a:satMod val="105000"/>
                </a:scheme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/>
              <a:lightRig rig="threePt" dir="t">
                <a:rot lat="0" lon="0" rev="1200000"/>
              </a:lightRig>
            </a:scene3d>
            <a:sp3d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rgbClr val="3C7BC7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개발완료</c:v>
                </c:pt>
                <c:pt idx="1">
                  <c:v>코드리뷰</c:v>
                </c:pt>
                <c:pt idx="2">
                  <c:v>테스트완료</c:v>
                </c:pt>
                <c:pt idx="3">
                  <c:v>릴리즈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463</c:v>
                </c:pt>
                <c:pt idx="1">
                  <c:v>180</c:v>
                </c:pt>
                <c:pt idx="2">
                  <c:v>113</c:v>
                </c:pt>
                <c:pt idx="3">
                  <c:v>32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B3D-41C4-A17F-C6C33A8AFC81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413871375"/>
        <c:axId val="413875535"/>
      </c:barChart>
      <c:catAx>
        <c:axId val="41387137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13875535"/>
        <c:crosses val="autoZero"/>
        <c:auto val="1"/>
        <c:lblAlgn val="ctr"/>
        <c:lblOffset val="100"/>
        <c:noMultiLvlLbl val="0"/>
      </c:catAx>
      <c:valAx>
        <c:axId val="41387553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ko-KR" altLang="ko-KR" sz="1200" dirty="0">
                    <a:effectLst/>
                  </a:rPr>
                  <a:t>잔존 결함 수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6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13871375"/>
        <c:crosses val="autoZero"/>
        <c:crossBetween val="between"/>
        <c:majorUnit val="100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1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결함당 비용(달러)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hade val="51000"/>
                    <a:satMod val="130000"/>
                  </a:schemeClr>
                </a:gs>
                <a:gs pos="80000">
                  <a:schemeClr val="accent2">
                    <a:shade val="93000"/>
                    <a:satMod val="130000"/>
                  </a:schemeClr>
                </a:gs>
                <a:gs pos="100000">
                  <a:schemeClr val="accent2">
                    <a:shade val="94000"/>
                    <a:satMod val="135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dLbls>
            <c:dLbl>
              <c:idx val="0"/>
              <c:layout>
                <c:manualLayout>
                  <c:x val="1.9096584649283876E-2"/>
                  <c:y val="-4.78504616556967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D57F-4641-8B0D-6FD349DFC09C}"/>
                </c:ext>
              </c:extLst>
            </c:dLbl>
            <c:dLbl>
              <c:idx val="1"/>
              <c:layout>
                <c:manualLayout>
                  <c:x val="0"/>
                  <c:y val="-5.3831769362658807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D57F-4641-8B0D-6FD349DFC09C}"/>
                </c:ext>
              </c:extLst>
            </c:dLbl>
            <c:dLbl>
              <c:idx val="2"/>
              <c:layout>
                <c:manualLayout>
                  <c:x val="-5.3861539618211649E-17"/>
                  <c:y val="-7.4766346337026071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D57F-4641-8B0D-6FD349DFC09C}"/>
                </c:ext>
              </c:extLst>
            </c:dLbl>
            <c:dLbl>
              <c:idx val="3"/>
              <c:layout>
                <c:manualLayout>
                  <c:x val="-1.4689680499449136E-3"/>
                  <c:y val="-0.12261680799272258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D57F-4641-8B0D-6FD349DFC09C}"/>
                </c:ext>
              </c:extLst>
            </c:dLbl>
            <c:dLbl>
              <c:idx val="4"/>
              <c:layout>
                <c:manualLayout>
                  <c:x val="-2.6441424899008553E-2"/>
                  <c:y val="-0.25719623139936931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D57F-4641-8B0D-6FD349DFC09C}"/>
                </c:ext>
              </c:extLst>
            </c:dLbl>
            <c:dLbl>
              <c:idx val="5"/>
              <c:layout>
                <c:manualLayout>
                  <c:x val="-1.322071244950433E-2"/>
                  <c:y val="-0.43663546260823166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D57F-4641-8B0D-6FD349DFC09C}"/>
                </c:ext>
              </c:extLst>
            </c:dLbl>
            <c:numFmt formatCode="&quot;$&quot;#,##0_);[Red]\(#,##0\)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rgbClr val="FFC000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준비</c:v>
                </c:pt>
                <c:pt idx="1">
                  <c:v>설계와 코딩</c:v>
                </c:pt>
                <c:pt idx="2">
                  <c:v>빌드</c:v>
                </c:pt>
                <c:pt idx="3">
                  <c:v>통합테스트 전</c:v>
                </c:pt>
                <c:pt idx="4">
                  <c:v>통합테스트 후</c:v>
                </c:pt>
                <c:pt idx="5">
                  <c:v>출시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25</c:v>
                </c:pt>
                <c:pt idx="1">
                  <c:v>139</c:v>
                </c:pt>
                <c:pt idx="2">
                  <c:v>455</c:v>
                </c:pt>
                <c:pt idx="3">
                  <c:v>977</c:v>
                </c:pt>
                <c:pt idx="4">
                  <c:v>7136</c:v>
                </c:pt>
                <c:pt idx="5">
                  <c:v>14102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57F-4641-8B0D-6FD349DFC09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228988511"/>
        <c:axId val="1673497903"/>
      </c:areaChart>
      <c:catAx>
        <c:axId val="1228988511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673497903"/>
        <c:crosses val="autoZero"/>
        <c:auto val="1"/>
        <c:lblAlgn val="ctr"/>
        <c:lblOffset val="100"/>
        <c:noMultiLvlLbl val="0"/>
      </c:catAx>
      <c:valAx>
        <c:axId val="1673497903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ko-KR" dirty="0"/>
                  <a:t>결함</a:t>
                </a:r>
                <a:r>
                  <a:rPr lang="en-US" dirty="0"/>
                  <a:t> </a:t>
                </a:r>
                <a:r>
                  <a:rPr lang="ko-KR" dirty="0"/>
                  <a:t>수정 비용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#,##0_);[Red]\(#,##0\)" sourceLinked="0"/>
        <c:majorTickMark val="none"/>
        <c:minorTickMark val="none"/>
        <c:tickLblPos val="nextTo"/>
        <c:crossAx val="1228988511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83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421AB32-C3E5-4B74-81B4-5F46FF785D8A}" type="doc">
      <dgm:prSet loTypeId="urn:microsoft.com/office/officeart/2005/8/layout/hProcess9" loCatId="process" qsTypeId="urn:microsoft.com/office/officeart/2005/8/quickstyle/simple4" qsCatId="simple" csTypeId="urn:microsoft.com/office/officeart/2005/8/colors/accent1_2" csCatId="accent1" phldr="1"/>
      <dgm:spPr/>
    </dgm:pt>
    <dgm:pt modelId="{D7AA2164-3534-4C9A-B571-FAC3D16578A6}">
      <dgm:prSet phldrT="[텍스트]" custT="1"/>
      <dgm:spPr/>
      <dgm:t>
        <a:bodyPr/>
        <a:lstStyle/>
        <a:p>
          <a:pPr latinLnBrk="1"/>
          <a:r>
            <a:rPr lang="en-US" altLang="ko-KR" sz="1100" b="1" dirty="0">
              <a:latin typeface="맑은 고딕" panose="020B0503020000020004" pitchFamily="50" charset="-127"/>
              <a:ea typeface="맑은 고딕" panose="020B0503020000020004" pitchFamily="50" charset="-127"/>
            </a:rPr>
            <a:t>Ad-hoc Review</a:t>
          </a:r>
          <a:endParaRPr lang="ko-KR" altLang="en-US" sz="1100" b="1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20E650CB-D335-4C97-846C-5B4E3E2AB91C}" type="parTrans" cxnId="{9BBA4B3D-1456-444C-BD85-A49810E62929}">
      <dgm:prSet/>
      <dgm:spPr/>
      <dgm:t>
        <a:bodyPr/>
        <a:lstStyle/>
        <a:p>
          <a:pPr latinLnBrk="1"/>
          <a:endParaRPr lang="ko-KR" altLang="en-US" sz="11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F935AA23-A693-45D2-8D74-AAFF44DE1DD3}" type="sibTrans" cxnId="{9BBA4B3D-1456-444C-BD85-A49810E62929}">
      <dgm:prSet/>
      <dgm:spPr/>
      <dgm:t>
        <a:bodyPr/>
        <a:lstStyle/>
        <a:p>
          <a:pPr latinLnBrk="1"/>
          <a:endParaRPr lang="ko-KR" altLang="en-US" sz="11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B8C33D24-DB53-46D4-AD36-96236E6BF9A4}">
      <dgm:prSet phldrT="[텍스트]" custT="1"/>
      <dgm:spPr/>
      <dgm:t>
        <a:bodyPr/>
        <a:lstStyle/>
        <a:p>
          <a:pPr latinLnBrk="1"/>
          <a:r>
            <a:rPr lang="en-US" altLang="ko-KR" sz="1100" b="1" dirty="0">
              <a:latin typeface="맑은 고딕" panose="020B0503020000020004" pitchFamily="50" charset="-127"/>
              <a:ea typeface="맑은 고딕" panose="020B0503020000020004" pitchFamily="50" charset="-127"/>
            </a:rPr>
            <a:t>Peer Deskcheck, Passaround</a:t>
          </a:r>
          <a:endParaRPr lang="ko-KR" altLang="en-US" sz="1100" b="1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1BBBF79E-F123-4C0B-85F8-E187A4D0E62E}" type="parTrans" cxnId="{D0BA4734-E9CB-4634-9789-3D2699E963D6}">
      <dgm:prSet/>
      <dgm:spPr/>
      <dgm:t>
        <a:bodyPr/>
        <a:lstStyle/>
        <a:p>
          <a:pPr latinLnBrk="1"/>
          <a:endParaRPr lang="ko-KR" altLang="en-US" sz="11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C1C8321D-E5F4-4A95-99D7-C514E43589A6}" type="sibTrans" cxnId="{D0BA4734-E9CB-4634-9789-3D2699E963D6}">
      <dgm:prSet/>
      <dgm:spPr/>
      <dgm:t>
        <a:bodyPr/>
        <a:lstStyle/>
        <a:p>
          <a:pPr latinLnBrk="1"/>
          <a:endParaRPr lang="ko-KR" altLang="en-US" sz="11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68F632AD-FAEC-43A4-8959-0B871E7AA3F8}">
      <dgm:prSet phldrT="[텍스트]" custT="1"/>
      <dgm:spPr/>
      <dgm:t>
        <a:bodyPr/>
        <a:lstStyle/>
        <a:p>
          <a:pPr latinLnBrk="1"/>
          <a:r>
            <a:rPr lang="en-US" altLang="ko-KR" sz="1100" b="1" dirty="0">
              <a:latin typeface="맑은 고딕" panose="020B0503020000020004" pitchFamily="50" charset="-127"/>
              <a:ea typeface="맑은 고딕" panose="020B0503020000020004" pitchFamily="50" charset="-127"/>
            </a:rPr>
            <a:t>Pair Programming, Pair Review</a:t>
          </a:r>
          <a:endParaRPr lang="ko-KR" altLang="en-US" sz="1100" b="1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9E7C68EC-54B8-49E1-AB8E-2EF93BAEF656}" type="parTrans" cxnId="{21EC2653-7217-43DE-8C19-C9D06C038432}">
      <dgm:prSet/>
      <dgm:spPr/>
      <dgm:t>
        <a:bodyPr/>
        <a:lstStyle/>
        <a:p>
          <a:pPr latinLnBrk="1"/>
          <a:endParaRPr lang="ko-KR" altLang="en-US" sz="11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6A9BFCD7-44CF-47AF-8A62-5062D68619F7}" type="sibTrans" cxnId="{21EC2653-7217-43DE-8C19-C9D06C038432}">
      <dgm:prSet/>
      <dgm:spPr/>
      <dgm:t>
        <a:bodyPr/>
        <a:lstStyle/>
        <a:p>
          <a:pPr latinLnBrk="1"/>
          <a:endParaRPr lang="ko-KR" altLang="en-US" sz="11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DEDFDB93-005B-48F3-B072-6795927342CD}">
      <dgm:prSet phldrT="[텍스트]" custT="1"/>
      <dgm:spPr/>
      <dgm:t>
        <a:bodyPr/>
        <a:lstStyle/>
        <a:p>
          <a:pPr latinLnBrk="1"/>
          <a:r>
            <a:rPr lang="en-US" altLang="ko-KR" sz="1100" b="1" dirty="0">
              <a:latin typeface="맑은 고딕" panose="020B0503020000020004" pitchFamily="50" charset="-127"/>
              <a:ea typeface="맑은 고딕" panose="020B0503020000020004" pitchFamily="50" charset="-127"/>
            </a:rPr>
            <a:t>Walkthrough</a:t>
          </a:r>
          <a:endParaRPr lang="ko-KR" altLang="en-US" sz="1100" b="1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BCE98A0E-4500-4493-A5B9-43FF183AFA69}" type="parTrans" cxnId="{7E808BFF-6B27-4C53-B051-D2622F30CD06}">
      <dgm:prSet/>
      <dgm:spPr/>
      <dgm:t>
        <a:bodyPr/>
        <a:lstStyle/>
        <a:p>
          <a:pPr latinLnBrk="1"/>
          <a:endParaRPr lang="ko-KR" altLang="en-US" sz="11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695C6DEF-F21C-4431-ADE7-F639CA21CB39}" type="sibTrans" cxnId="{7E808BFF-6B27-4C53-B051-D2622F30CD06}">
      <dgm:prSet/>
      <dgm:spPr/>
      <dgm:t>
        <a:bodyPr/>
        <a:lstStyle/>
        <a:p>
          <a:pPr latinLnBrk="1"/>
          <a:endParaRPr lang="ko-KR" altLang="en-US" sz="11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D95E79ED-881B-467E-917E-158FD52DB231}">
      <dgm:prSet phldrT="[텍스트]" custT="1"/>
      <dgm:spPr/>
      <dgm:t>
        <a:bodyPr/>
        <a:lstStyle/>
        <a:p>
          <a:pPr latinLnBrk="1"/>
          <a:r>
            <a:rPr lang="en-US" altLang="ko-KR" sz="1100" b="1" dirty="0">
              <a:latin typeface="맑은 고딕" panose="020B0503020000020004" pitchFamily="50" charset="-127"/>
              <a:ea typeface="맑은 고딕" panose="020B0503020000020004" pitchFamily="50" charset="-127"/>
            </a:rPr>
            <a:t>Team Review</a:t>
          </a:r>
          <a:endParaRPr lang="ko-KR" altLang="en-US" sz="1100" b="1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4A59AF78-C52A-44E1-AF14-4E690FECF485}" type="parTrans" cxnId="{6C11B41C-FD7C-42AD-9710-7EDDEC870BE4}">
      <dgm:prSet/>
      <dgm:spPr/>
      <dgm:t>
        <a:bodyPr/>
        <a:lstStyle/>
        <a:p>
          <a:pPr latinLnBrk="1"/>
          <a:endParaRPr lang="ko-KR" altLang="en-US" sz="11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D13883D8-4FEE-4ECA-A8F6-3DC1118C87FE}" type="sibTrans" cxnId="{6C11B41C-FD7C-42AD-9710-7EDDEC870BE4}">
      <dgm:prSet/>
      <dgm:spPr/>
      <dgm:t>
        <a:bodyPr/>
        <a:lstStyle/>
        <a:p>
          <a:pPr latinLnBrk="1"/>
          <a:endParaRPr lang="ko-KR" altLang="en-US" sz="11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D01D49B2-56F7-44D6-8BAA-4A68C365903B}">
      <dgm:prSet phldrT="[텍스트]" custT="1"/>
      <dgm:spPr/>
      <dgm:t>
        <a:bodyPr/>
        <a:lstStyle/>
        <a:p>
          <a:pPr latinLnBrk="1"/>
          <a:r>
            <a:rPr lang="en-US" altLang="ko-KR" sz="1100" b="1" dirty="0">
              <a:latin typeface="맑은 고딕" panose="020B0503020000020004" pitchFamily="50" charset="-127"/>
              <a:ea typeface="맑은 고딕" panose="020B0503020000020004" pitchFamily="50" charset="-127"/>
            </a:rPr>
            <a:t>Inspection</a:t>
          </a:r>
          <a:endParaRPr lang="ko-KR" altLang="en-US" sz="1100" b="1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A08EFD20-0DF8-49FD-865C-71DED09B7403}" type="parTrans" cxnId="{E1F0067D-D60B-4858-9C80-67D9A7ACA281}">
      <dgm:prSet/>
      <dgm:spPr/>
      <dgm:t>
        <a:bodyPr/>
        <a:lstStyle/>
        <a:p>
          <a:pPr latinLnBrk="1"/>
          <a:endParaRPr lang="ko-KR" altLang="en-US" sz="11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A52F2A15-8083-4500-B850-1364CFD37D60}" type="sibTrans" cxnId="{E1F0067D-D60B-4858-9C80-67D9A7ACA281}">
      <dgm:prSet/>
      <dgm:spPr/>
      <dgm:t>
        <a:bodyPr/>
        <a:lstStyle/>
        <a:p>
          <a:pPr latinLnBrk="1"/>
          <a:endParaRPr lang="ko-KR" altLang="en-US" sz="11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61BA86FF-0CA9-406F-BFBE-EF8C14207460}" type="pres">
      <dgm:prSet presAssocID="{D421AB32-C3E5-4B74-81B4-5F46FF785D8A}" presName="CompostProcess" presStyleCnt="0">
        <dgm:presLayoutVars>
          <dgm:dir/>
          <dgm:resizeHandles val="exact"/>
        </dgm:presLayoutVars>
      </dgm:prSet>
      <dgm:spPr/>
    </dgm:pt>
    <dgm:pt modelId="{267095F5-E353-4B81-AE33-ACAE91959D48}" type="pres">
      <dgm:prSet presAssocID="{D421AB32-C3E5-4B74-81B4-5F46FF785D8A}" presName="arrow" presStyleLbl="bgShp" presStyleIdx="0" presStyleCnt="1" custScaleX="117647" custScaleY="93981"/>
      <dgm:spPr/>
    </dgm:pt>
    <dgm:pt modelId="{4C93077C-F455-4866-A318-982317D740CB}" type="pres">
      <dgm:prSet presAssocID="{D421AB32-C3E5-4B74-81B4-5F46FF785D8A}" presName="linearProcess" presStyleCnt="0"/>
      <dgm:spPr/>
    </dgm:pt>
    <dgm:pt modelId="{DC0A69A2-D309-4C0E-84BC-48184F331E3D}" type="pres">
      <dgm:prSet presAssocID="{D7AA2164-3534-4C9A-B571-FAC3D16578A6}" presName="textNode" presStyleLbl="node1" presStyleIdx="0" presStyleCnt="6">
        <dgm:presLayoutVars>
          <dgm:bulletEnabled val="1"/>
        </dgm:presLayoutVars>
      </dgm:prSet>
      <dgm:spPr/>
    </dgm:pt>
    <dgm:pt modelId="{DFF65E69-CA0A-4CA1-B07E-954764B0B311}" type="pres">
      <dgm:prSet presAssocID="{F935AA23-A693-45D2-8D74-AAFF44DE1DD3}" presName="sibTrans" presStyleCnt="0"/>
      <dgm:spPr/>
    </dgm:pt>
    <dgm:pt modelId="{E38D7F53-8F79-4608-8E94-061857C60F9F}" type="pres">
      <dgm:prSet presAssocID="{B8C33D24-DB53-46D4-AD36-96236E6BF9A4}" presName="textNode" presStyleLbl="node1" presStyleIdx="1" presStyleCnt="6">
        <dgm:presLayoutVars>
          <dgm:bulletEnabled val="1"/>
        </dgm:presLayoutVars>
      </dgm:prSet>
      <dgm:spPr/>
    </dgm:pt>
    <dgm:pt modelId="{B5CA265B-6D8F-48E7-9A54-571D6F2C6F52}" type="pres">
      <dgm:prSet presAssocID="{C1C8321D-E5F4-4A95-99D7-C514E43589A6}" presName="sibTrans" presStyleCnt="0"/>
      <dgm:spPr/>
    </dgm:pt>
    <dgm:pt modelId="{E6AAE528-FBB6-41EC-9A14-3B53AACA018B}" type="pres">
      <dgm:prSet presAssocID="{68F632AD-FAEC-43A4-8959-0B871E7AA3F8}" presName="textNode" presStyleLbl="node1" presStyleIdx="2" presStyleCnt="6">
        <dgm:presLayoutVars>
          <dgm:bulletEnabled val="1"/>
        </dgm:presLayoutVars>
      </dgm:prSet>
      <dgm:spPr/>
    </dgm:pt>
    <dgm:pt modelId="{F5B019C6-903E-4058-B10B-5BEF01CD75EC}" type="pres">
      <dgm:prSet presAssocID="{6A9BFCD7-44CF-47AF-8A62-5062D68619F7}" presName="sibTrans" presStyleCnt="0"/>
      <dgm:spPr/>
    </dgm:pt>
    <dgm:pt modelId="{B9F660EC-489C-45F9-A9E2-A11A757C8AD4}" type="pres">
      <dgm:prSet presAssocID="{DEDFDB93-005B-48F3-B072-6795927342CD}" presName="textNode" presStyleLbl="node1" presStyleIdx="3" presStyleCnt="6">
        <dgm:presLayoutVars>
          <dgm:bulletEnabled val="1"/>
        </dgm:presLayoutVars>
      </dgm:prSet>
      <dgm:spPr/>
    </dgm:pt>
    <dgm:pt modelId="{F3D706A7-C981-43DC-AEB3-F720ABC4F387}" type="pres">
      <dgm:prSet presAssocID="{695C6DEF-F21C-4431-ADE7-F639CA21CB39}" presName="sibTrans" presStyleCnt="0"/>
      <dgm:spPr/>
    </dgm:pt>
    <dgm:pt modelId="{B9865DA9-F704-49B4-838A-D7DC6FF9FEEF}" type="pres">
      <dgm:prSet presAssocID="{D95E79ED-881B-467E-917E-158FD52DB231}" presName="textNode" presStyleLbl="node1" presStyleIdx="4" presStyleCnt="6">
        <dgm:presLayoutVars>
          <dgm:bulletEnabled val="1"/>
        </dgm:presLayoutVars>
      </dgm:prSet>
      <dgm:spPr/>
    </dgm:pt>
    <dgm:pt modelId="{57CB4867-00C8-4267-A916-5E64DFFF4AFE}" type="pres">
      <dgm:prSet presAssocID="{D13883D8-4FEE-4ECA-A8F6-3DC1118C87FE}" presName="sibTrans" presStyleCnt="0"/>
      <dgm:spPr/>
    </dgm:pt>
    <dgm:pt modelId="{ED2AD4D1-F813-4FFB-9B68-550EF873EC60}" type="pres">
      <dgm:prSet presAssocID="{D01D49B2-56F7-44D6-8BAA-4A68C365903B}" presName="textNode" presStyleLbl="node1" presStyleIdx="5" presStyleCnt="6">
        <dgm:presLayoutVars>
          <dgm:bulletEnabled val="1"/>
        </dgm:presLayoutVars>
      </dgm:prSet>
      <dgm:spPr/>
    </dgm:pt>
  </dgm:ptLst>
  <dgm:cxnLst>
    <dgm:cxn modelId="{FA141D01-9F62-4D98-9EE3-23AC518EB03E}" type="presOf" srcId="{D95E79ED-881B-467E-917E-158FD52DB231}" destId="{B9865DA9-F704-49B4-838A-D7DC6FF9FEEF}" srcOrd="0" destOrd="0" presId="urn:microsoft.com/office/officeart/2005/8/layout/hProcess9"/>
    <dgm:cxn modelId="{55D1C606-197A-41FE-9CBC-6290CC880A1A}" type="presOf" srcId="{DEDFDB93-005B-48F3-B072-6795927342CD}" destId="{B9F660EC-489C-45F9-A9E2-A11A757C8AD4}" srcOrd="0" destOrd="0" presId="urn:microsoft.com/office/officeart/2005/8/layout/hProcess9"/>
    <dgm:cxn modelId="{9AA72C12-B757-43DF-A54C-A4D66E4678C2}" type="presOf" srcId="{D7AA2164-3534-4C9A-B571-FAC3D16578A6}" destId="{DC0A69A2-D309-4C0E-84BC-48184F331E3D}" srcOrd="0" destOrd="0" presId="urn:microsoft.com/office/officeart/2005/8/layout/hProcess9"/>
    <dgm:cxn modelId="{6C11B41C-FD7C-42AD-9710-7EDDEC870BE4}" srcId="{D421AB32-C3E5-4B74-81B4-5F46FF785D8A}" destId="{D95E79ED-881B-467E-917E-158FD52DB231}" srcOrd="4" destOrd="0" parTransId="{4A59AF78-C52A-44E1-AF14-4E690FECF485}" sibTransId="{D13883D8-4FEE-4ECA-A8F6-3DC1118C87FE}"/>
    <dgm:cxn modelId="{5A7D502C-6315-4946-9E25-0A98F16D9B6C}" type="presOf" srcId="{D421AB32-C3E5-4B74-81B4-5F46FF785D8A}" destId="{61BA86FF-0CA9-406F-BFBE-EF8C14207460}" srcOrd="0" destOrd="0" presId="urn:microsoft.com/office/officeart/2005/8/layout/hProcess9"/>
    <dgm:cxn modelId="{D0BA4734-E9CB-4634-9789-3D2699E963D6}" srcId="{D421AB32-C3E5-4B74-81B4-5F46FF785D8A}" destId="{B8C33D24-DB53-46D4-AD36-96236E6BF9A4}" srcOrd="1" destOrd="0" parTransId="{1BBBF79E-F123-4C0B-85F8-E187A4D0E62E}" sibTransId="{C1C8321D-E5F4-4A95-99D7-C514E43589A6}"/>
    <dgm:cxn modelId="{1D8F3037-9BD2-4AFB-9292-A47BD827B5EB}" type="presOf" srcId="{B8C33D24-DB53-46D4-AD36-96236E6BF9A4}" destId="{E38D7F53-8F79-4608-8E94-061857C60F9F}" srcOrd="0" destOrd="0" presId="urn:microsoft.com/office/officeart/2005/8/layout/hProcess9"/>
    <dgm:cxn modelId="{9BBA4B3D-1456-444C-BD85-A49810E62929}" srcId="{D421AB32-C3E5-4B74-81B4-5F46FF785D8A}" destId="{D7AA2164-3534-4C9A-B571-FAC3D16578A6}" srcOrd="0" destOrd="0" parTransId="{20E650CB-D335-4C97-846C-5B4E3E2AB91C}" sibTransId="{F935AA23-A693-45D2-8D74-AAFF44DE1DD3}"/>
    <dgm:cxn modelId="{95D79A3D-1675-44C7-8BC0-47592489CEB7}" type="presOf" srcId="{D01D49B2-56F7-44D6-8BAA-4A68C365903B}" destId="{ED2AD4D1-F813-4FFB-9B68-550EF873EC60}" srcOrd="0" destOrd="0" presId="urn:microsoft.com/office/officeart/2005/8/layout/hProcess9"/>
    <dgm:cxn modelId="{21EC2653-7217-43DE-8C19-C9D06C038432}" srcId="{D421AB32-C3E5-4B74-81B4-5F46FF785D8A}" destId="{68F632AD-FAEC-43A4-8959-0B871E7AA3F8}" srcOrd="2" destOrd="0" parTransId="{9E7C68EC-54B8-49E1-AB8E-2EF93BAEF656}" sibTransId="{6A9BFCD7-44CF-47AF-8A62-5062D68619F7}"/>
    <dgm:cxn modelId="{E1F0067D-D60B-4858-9C80-67D9A7ACA281}" srcId="{D421AB32-C3E5-4B74-81B4-5F46FF785D8A}" destId="{D01D49B2-56F7-44D6-8BAA-4A68C365903B}" srcOrd="5" destOrd="0" parTransId="{A08EFD20-0DF8-49FD-865C-71DED09B7403}" sibTransId="{A52F2A15-8083-4500-B850-1364CFD37D60}"/>
    <dgm:cxn modelId="{1E1850F1-C1AD-49DE-975C-DF61FF6EB49B}" type="presOf" srcId="{68F632AD-FAEC-43A4-8959-0B871E7AA3F8}" destId="{E6AAE528-FBB6-41EC-9A14-3B53AACA018B}" srcOrd="0" destOrd="0" presId="urn:microsoft.com/office/officeart/2005/8/layout/hProcess9"/>
    <dgm:cxn modelId="{7E808BFF-6B27-4C53-B051-D2622F30CD06}" srcId="{D421AB32-C3E5-4B74-81B4-5F46FF785D8A}" destId="{DEDFDB93-005B-48F3-B072-6795927342CD}" srcOrd="3" destOrd="0" parTransId="{BCE98A0E-4500-4493-A5B9-43FF183AFA69}" sibTransId="{695C6DEF-F21C-4431-ADE7-F639CA21CB39}"/>
    <dgm:cxn modelId="{9BD98FC2-5D6A-4F59-BBF8-4AF45E97A7F1}" type="presParOf" srcId="{61BA86FF-0CA9-406F-BFBE-EF8C14207460}" destId="{267095F5-E353-4B81-AE33-ACAE91959D48}" srcOrd="0" destOrd="0" presId="urn:microsoft.com/office/officeart/2005/8/layout/hProcess9"/>
    <dgm:cxn modelId="{B6CA4921-03EE-4381-9F16-15E6C4AD12AC}" type="presParOf" srcId="{61BA86FF-0CA9-406F-BFBE-EF8C14207460}" destId="{4C93077C-F455-4866-A318-982317D740CB}" srcOrd="1" destOrd="0" presId="urn:microsoft.com/office/officeart/2005/8/layout/hProcess9"/>
    <dgm:cxn modelId="{D21DEE04-4AAB-4588-A4B4-43463531C312}" type="presParOf" srcId="{4C93077C-F455-4866-A318-982317D740CB}" destId="{DC0A69A2-D309-4C0E-84BC-48184F331E3D}" srcOrd="0" destOrd="0" presId="urn:microsoft.com/office/officeart/2005/8/layout/hProcess9"/>
    <dgm:cxn modelId="{0695E469-9311-4523-A25B-89ED3E619A7A}" type="presParOf" srcId="{4C93077C-F455-4866-A318-982317D740CB}" destId="{DFF65E69-CA0A-4CA1-B07E-954764B0B311}" srcOrd="1" destOrd="0" presId="urn:microsoft.com/office/officeart/2005/8/layout/hProcess9"/>
    <dgm:cxn modelId="{65201A89-466A-4935-BEC6-27C041B56FE1}" type="presParOf" srcId="{4C93077C-F455-4866-A318-982317D740CB}" destId="{E38D7F53-8F79-4608-8E94-061857C60F9F}" srcOrd="2" destOrd="0" presId="urn:microsoft.com/office/officeart/2005/8/layout/hProcess9"/>
    <dgm:cxn modelId="{644E0425-3D49-45C2-B8ED-E3EC513A7565}" type="presParOf" srcId="{4C93077C-F455-4866-A318-982317D740CB}" destId="{B5CA265B-6D8F-48E7-9A54-571D6F2C6F52}" srcOrd="3" destOrd="0" presId="urn:microsoft.com/office/officeart/2005/8/layout/hProcess9"/>
    <dgm:cxn modelId="{B157B1C7-A39C-4B43-A567-076252E27036}" type="presParOf" srcId="{4C93077C-F455-4866-A318-982317D740CB}" destId="{E6AAE528-FBB6-41EC-9A14-3B53AACA018B}" srcOrd="4" destOrd="0" presId="urn:microsoft.com/office/officeart/2005/8/layout/hProcess9"/>
    <dgm:cxn modelId="{135F7AA8-B7EA-44B8-8AC9-5972FA265BF6}" type="presParOf" srcId="{4C93077C-F455-4866-A318-982317D740CB}" destId="{F5B019C6-903E-4058-B10B-5BEF01CD75EC}" srcOrd="5" destOrd="0" presId="urn:microsoft.com/office/officeart/2005/8/layout/hProcess9"/>
    <dgm:cxn modelId="{4D889020-1A53-42D0-AFC3-A7DA926B49A9}" type="presParOf" srcId="{4C93077C-F455-4866-A318-982317D740CB}" destId="{B9F660EC-489C-45F9-A9E2-A11A757C8AD4}" srcOrd="6" destOrd="0" presId="urn:microsoft.com/office/officeart/2005/8/layout/hProcess9"/>
    <dgm:cxn modelId="{FE10DD3A-D87B-4829-9DC9-954D61150DE9}" type="presParOf" srcId="{4C93077C-F455-4866-A318-982317D740CB}" destId="{F3D706A7-C981-43DC-AEB3-F720ABC4F387}" srcOrd="7" destOrd="0" presId="urn:microsoft.com/office/officeart/2005/8/layout/hProcess9"/>
    <dgm:cxn modelId="{07BE95EB-F8E4-4AB3-B682-F5802D1C1078}" type="presParOf" srcId="{4C93077C-F455-4866-A318-982317D740CB}" destId="{B9865DA9-F704-49B4-838A-D7DC6FF9FEEF}" srcOrd="8" destOrd="0" presId="urn:microsoft.com/office/officeart/2005/8/layout/hProcess9"/>
    <dgm:cxn modelId="{36A3A38A-6583-4DF1-9F2D-2849EFF5C431}" type="presParOf" srcId="{4C93077C-F455-4866-A318-982317D740CB}" destId="{57CB4867-00C8-4267-A916-5E64DFFF4AFE}" srcOrd="9" destOrd="0" presId="urn:microsoft.com/office/officeart/2005/8/layout/hProcess9"/>
    <dgm:cxn modelId="{BD082704-F35D-4A3B-A6E6-0BE60B727995}" type="presParOf" srcId="{4C93077C-F455-4866-A318-982317D740CB}" destId="{ED2AD4D1-F813-4FFB-9B68-550EF873EC60}" srcOrd="1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421AB32-C3E5-4B74-81B4-5F46FF785D8A}" type="doc">
      <dgm:prSet loTypeId="urn:microsoft.com/office/officeart/2005/8/layout/hProcess9" loCatId="process" qsTypeId="urn:microsoft.com/office/officeart/2005/8/quickstyle/simple4" qsCatId="simple" csTypeId="urn:microsoft.com/office/officeart/2005/8/colors/accent1_2" csCatId="accent1" phldr="1"/>
      <dgm:spPr/>
    </dgm:pt>
    <dgm:pt modelId="{D7AA2164-3534-4C9A-B571-FAC3D16578A6}">
      <dgm:prSet phldrT="[텍스트]" custT="1"/>
      <dgm:spPr/>
      <dgm:t>
        <a:bodyPr/>
        <a:lstStyle/>
        <a:p>
          <a:pPr latinLnBrk="1"/>
          <a:r>
            <a:rPr lang="en-US" altLang="ko-KR" sz="400" b="1" dirty="0">
              <a:latin typeface="맑은 고딕" panose="020B0503020000020004" pitchFamily="50" charset="-127"/>
              <a:ea typeface="맑은 고딕" panose="020B0503020000020004" pitchFamily="50" charset="-127"/>
            </a:rPr>
            <a:t>Ad-hoc Review</a:t>
          </a:r>
          <a:endParaRPr lang="ko-KR" altLang="en-US" sz="400" b="1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20E650CB-D335-4C97-846C-5B4E3E2AB91C}" type="parTrans" cxnId="{9BBA4B3D-1456-444C-BD85-A49810E62929}">
      <dgm:prSet/>
      <dgm:spPr/>
      <dgm:t>
        <a:bodyPr/>
        <a:lstStyle/>
        <a:p>
          <a:pPr latinLnBrk="1"/>
          <a:endParaRPr lang="ko-KR" altLang="en-US" sz="4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F935AA23-A693-45D2-8D74-AAFF44DE1DD3}" type="sibTrans" cxnId="{9BBA4B3D-1456-444C-BD85-A49810E62929}">
      <dgm:prSet/>
      <dgm:spPr/>
      <dgm:t>
        <a:bodyPr/>
        <a:lstStyle/>
        <a:p>
          <a:pPr latinLnBrk="1"/>
          <a:endParaRPr lang="ko-KR" altLang="en-US" sz="4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B8C33D24-DB53-46D4-AD36-96236E6BF9A4}">
      <dgm:prSet phldrT="[텍스트]" custT="1">
        <dgm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pPr latinLnBrk="1"/>
          <a:r>
            <a:rPr lang="en-US" altLang="ko-KR" sz="400" b="1" dirty="0">
              <a:latin typeface="맑은 고딕" panose="020B0503020000020004" pitchFamily="50" charset="-127"/>
              <a:ea typeface="맑은 고딕" panose="020B0503020000020004" pitchFamily="50" charset="-127"/>
            </a:rPr>
            <a:t>Peer Deskcheck, Passaround</a:t>
          </a:r>
          <a:endParaRPr lang="ko-KR" altLang="en-US" sz="400" b="1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1BBBF79E-F123-4C0B-85F8-E187A4D0E62E}" type="parTrans" cxnId="{D0BA4734-E9CB-4634-9789-3D2699E963D6}">
      <dgm:prSet/>
      <dgm:spPr/>
      <dgm:t>
        <a:bodyPr/>
        <a:lstStyle/>
        <a:p>
          <a:pPr latinLnBrk="1"/>
          <a:endParaRPr lang="ko-KR" altLang="en-US" sz="4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C1C8321D-E5F4-4A95-99D7-C514E43589A6}" type="sibTrans" cxnId="{D0BA4734-E9CB-4634-9789-3D2699E963D6}">
      <dgm:prSet/>
      <dgm:spPr/>
      <dgm:t>
        <a:bodyPr/>
        <a:lstStyle/>
        <a:p>
          <a:pPr latinLnBrk="1"/>
          <a:endParaRPr lang="ko-KR" altLang="en-US" sz="4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68F632AD-FAEC-43A4-8959-0B871E7AA3F8}">
      <dgm:prSet phldrT="[텍스트]" custT="1">
        <dgm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pPr latinLnBrk="1"/>
          <a:r>
            <a:rPr lang="en-US" altLang="ko-KR" sz="400" b="1" dirty="0">
              <a:latin typeface="맑은 고딕" panose="020B0503020000020004" pitchFamily="50" charset="-127"/>
              <a:ea typeface="맑은 고딕" panose="020B0503020000020004" pitchFamily="50" charset="-127"/>
            </a:rPr>
            <a:t>Pair Programming, Pair Review</a:t>
          </a:r>
          <a:endParaRPr lang="ko-KR" altLang="en-US" sz="400" b="1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9E7C68EC-54B8-49E1-AB8E-2EF93BAEF656}" type="parTrans" cxnId="{21EC2653-7217-43DE-8C19-C9D06C038432}">
      <dgm:prSet/>
      <dgm:spPr/>
      <dgm:t>
        <a:bodyPr/>
        <a:lstStyle/>
        <a:p>
          <a:pPr latinLnBrk="1"/>
          <a:endParaRPr lang="ko-KR" altLang="en-US" sz="4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6A9BFCD7-44CF-47AF-8A62-5062D68619F7}" type="sibTrans" cxnId="{21EC2653-7217-43DE-8C19-C9D06C038432}">
      <dgm:prSet/>
      <dgm:spPr/>
      <dgm:t>
        <a:bodyPr/>
        <a:lstStyle/>
        <a:p>
          <a:pPr latinLnBrk="1"/>
          <a:endParaRPr lang="ko-KR" altLang="en-US" sz="4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DEDFDB93-005B-48F3-B072-6795927342CD}">
      <dgm:prSet phldrT="[텍스트]" custT="1">
        <dgm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pPr latinLnBrk="1"/>
          <a:r>
            <a:rPr lang="en-US" altLang="ko-KR" sz="400" b="1" dirty="0">
              <a:latin typeface="맑은 고딕" panose="020B0503020000020004" pitchFamily="50" charset="-127"/>
              <a:ea typeface="맑은 고딕" panose="020B0503020000020004" pitchFamily="50" charset="-127"/>
            </a:rPr>
            <a:t>Walkthrough</a:t>
          </a:r>
          <a:endParaRPr lang="ko-KR" altLang="en-US" sz="400" b="1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BCE98A0E-4500-4493-A5B9-43FF183AFA69}" type="parTrans" cxnId="{7E808BFF-6B27-4C53-B051-D2622F30CD06}">
      <dgm:prSet/>
      <dgm:spPr/>
      <dgm:t>
        <a:bodyPr/>
        <a:lstStyle/>
        <a:p>
          <a:pPr latinLnBrk="1"/>
          <a:endParaRPr lang="ko-KR" altLang="en-US" sz="4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695C6DEF-F21C-4431-ADE7-F639CA21CB39}" type="sibTrans" cxnId="{7E808BFF-6B27-4C53-B051-D2622F30CD06}">
      <dgm:prSet/>
      <dgm:spPr/>
      <dgm:t>
        <a:bodyPr/>
        <a:lstStyle/>
        <a:p>
          <a:pPr latinLnBrk="1"/>
          <a:endParaRPr lang="ko-KR" altLang="en-US" sz="4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D95E79ED-881B-467E-917E-158FD52DB231}">
      <dgm:prSet phldrT="[텍스트]" custT="1">
        <dgm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pPr latinLnBrk="1"/>
          <a:r>
            <a:rPr lang="en-US" altLang="ko-KR" sz="400" b="1" dirty="0">
              <a:latin typeface="맑은 고딕" panose="020B0503020000020004" pitchFamily="50" charset="-127"/>
              <a:ea typeface="맑은 고딕" panose="020B0503020000020004" pitchFamily="50" charset="-127"/>
            </a:rPr>
            <a:t>Team Review</a:t>
          </a:r>
          <a:endParaRPr lang="ko-KR" altLang="en-US" sz="400" b="1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4A59AF78-C52A-44E1-AF14-4E690FECF485}" type="parTrans" cxnId="{6C11B41C-FD7C-42AD-9710-7EDDEC870BE4}">
      <dgm:prSet/>
      <dgm:spPr/>
      <dgm:t>
        <a:bodyPr/>
        <a:lstStyle/>
        <a:p>
          <a:pPr latinLnBrk="1"/>
          <a:endParaRPr lang="ko-KR" altLang="en-US" sz="4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D13883D8-4FEE-4ECA-A8F6-3DC1118C87FE}" type="sibTrans" cxnId="{6C11B41C-FD7C-42AD-9710-7EDDEC870BE4}">
      <dgm:prSet/>
      <dgm:spPr/>
      <dgm:t>
        <a:bodyPr/>
        <a:lstStyle/>
        <a:p>
          <a:pPr latinLnBrk="1"/>
          <a:endParaRPr lang="ko-KR" altLang="en-US" sz="4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D01D49B2-56F7-44D6-8BAA-4A68C365903B}">
      <dgm:prSet phldrT="[텍스트]" custT="1">
        <dgm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pPr latinLnBrk="1"/>
          <a:r>
            <a:rPr lang="en-US" altLang="ko-KR" sz="400" b="1" dirty="0">
              <a:latin typeface="맑은 고딕" panose="020B0503020000020004" pitchFamily="50" charset="-127"/>
              <a:ea typeface="맑은 고딕" panose="020B0503020000020004" pitchFamily="50" charset="-127"/>
            </a:rPr>
            <a:t>Inspection</a:t>
          </a:r>
          <a:endParaRPr lang="ko-KR" altLang="en-US" sz="400" b="1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A08EFD20-0DF8-49FD-865C-71DED09B7403}" type="parTrans" cxnId="{E1F0067D-D60B-4858-9C80-67D9A7ACA281}">
      <dgm:prSet/>
      <dgm:spPr/>
      <dgm:t>
        <a:bodyPr/>
        <a:lstStyle/>
        <a:p>
          <a:pPr latinLnBrk="1"/>
          <a:endParaRPr lang="ko-KR" altLang="en-US" sz="4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A52F2A15-8083-4500-B850-1364CFD37D60}" type="sibTrans" cxnId="{E1F0067D-D60B-4858-9C80-67D9A7ACA281}">
      <dgm:prSet/>
      <dgm:spPr/>
      <dgm:t>
        <a:bodyPr/>
        <a:lstStyle/>
        <a:p>
          <a:pPr latinLnBrk="1"/>
          <a:endParaRPr lang="ko-KR" altLang="en-US" sz="4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61BA86FF-0CA9-406F-BFBE-EF8C14207460}" type="pres">
      <dgm:prSet presAssocID="{D421AB32-C3E5-4B74-81B4-5F46FF785D8A}" presName="CompostProcess" presStyleCnt="0">
        <dgm:presLayoutVars>
          <dgm:dir/>
          <dgm:resizeHandles val="exact"/>
        </dgm:presLayoutVars>
      </dgm:prSet>
      <dgm:spPr/>
    </dgm:pt>
    <dgm:pt modelId="{267095F5-E353-4B81-AE33-ACAE91959D48}" type="pres">
      <dgm:prSet presAssocID="{D421AB32-C3E5-4B74-81B4-5F46FF785D8A}" presName="arrow" presStyleLbl="bgShp" presStyleIdx="0" presStyleCnt="1" custScaleX="117647" custScaleY="93981"/>
      <dgm:spPr/>
    </dgm:pt>
    <dgm:pt modelId="{4C93077C-F455-4866-A318-982317D740CB}" type="pres">
      <dgm:prSet presAssocID="{D421AB32-C3E5-4B74-81B4-5F46FF785D8A}" presName="linearProcess" presStyleCnt="0"/>
      <dgm:spPr/>
    </dgm:pt>
    <dgm:pt modelId="{DC0A69A2-D309-4C0E-84BC-48184F331E3D}" type="pres">
      <dgm:prSet presAssocID="{D7AA2164-3534-4C9A-B571-FAC3D16578A6}" presName="textNode" presStyleLbl="node1" presStyleIdx="0" presStyleCnt="6">
        <dgm:presLayoutVars>
          <dgm:bulletEnabled val="1"/>
        </dgm:presLayoutVars>
      </dgm:prSet>
      <dgm:spPr/>
    </dgm:pt>
    <dgm:pt modelId="{DFF65E69-CA0A-4CA1-B07E-954764B0B311}" type="pres">
      <dgm:prSet presAssocID="{F935AA23-A693-45D2-8D74-AAFF44DE1DD3}" presName="sibTrans" presStyleCnt="0"/>
      <dgm:spPr/>
    </dgm:pt>
    <dgm:pt modelId="{E38D7F53-8F79-4608-8E94-061857C60F9F}" type="pres">
      <dgm:prSet presAssocID="{B8C33D24-DB53-46D4-AD36-96236E6BF9A4}" presName="textNode" presStyleLbl="node1" presStyleIdx="1" presStyleCnt="6">
        <dgm:presLayoutVars>
          <dgm:bulletEnabled val="1"/>
        </dgm:presLayoutVars>
      </dgm:prSet>
      <dgm:spPr/>
    </dgm:pt>
    <dgm:pt modelId="{B5CA265B-6D8F-48E7-9A54-571D6F2C6F52}" type="pres">
      <dgm:prSet presAssocID="{C1C8321D-E5F4-4A95-99D7-C514E43589A6}" presName="sibTrans" presStyleCnt="0"/>
      <dgm:spPr/>
    </dgm:pt>
    <dgm:pt modelId="{E6AAE528-FBB6-41EC-9A14-3B53AACA018B}" type="pres">
      <dgm:prSet presAssocID="{68F632AD-FAEC-43A4-8959-0B871E7AA3F8}" presName="textNode" presStyleLbl="node1" presStyleIdx="2" presStyleCnt="6">
        <dgm:presLayoutVars>
          <dgm:bulletEnabled val="1"/>
        </dgm:presLayoutVars>
      </dgm:prSet>
      <dgm:spPr/>
    </dgm:pt>
    <dgm:pt modelId="{F5B019C6-903E-4058-B10B-5BEF01CD75EC}" type="pres">
      <dgm:prSet presAssocID="{6A9BFCD7-44CF-47AF-8A62-5062D68619F7}" presName="sibTrans" presStyleCnt="0"/>
      <dgm:spPr/>
    </dgm:pt>
    <dgm:pt modelId="{B9F660EC-489C-45F9-A9E2-A11A757C8AD4}" type="pres">
      <dgm:prSet presAssocID="{DEDFDB93-005B-48F3-B072-6795927342CD}" presName="textNode" presStyleLbl="node1" presStyleIdx="3" presStyleCnt="6">
        <dgm:presLayoutVars>
          <dgm:bulletEnabled val="1"/>
        </dgm:presLayoutVars>
      </dgm:prSet>
      <dgm:spPr/>
    </dgm:pt>
    <dgm:pt modelId="{F3D706A7-C981-43DC-AEB3-F720ABC4F387}" type="pres">
      <dgm:prSet presAssocID="{695C6DEF-F21C-4431-ADE7-F639CA21CB39}" presName="sibTrans" presStyleCnt="0"/>
      <dgm:spPr/>
    </dgm:pt>
    <dgm:pt modelId="{B9865DA9-F704-49B4-838A-D7DC6FF9FEEF}" type="pres">
      <dgm:prSet presAssocID="{D95E79ED-881B-467E-917E-158FD52DB231}" presName="textNode" presStyleLbl="node1" presStyleIdx="4" presStyleCnt="6">
        <dgm:presLayoutVars>
          <dgm:bulletEnabled val="1"/>
        </dgm:presLayoutVars>
      </dgm:prSet>
      <dgm:spPr/>
    </dgm:pt>
    <dgm:pt modelId="{57CB4867-00C8-4267-A916-5E64DFFF4AFE}" type="pres">
      <dgm:prSet presAssocID="{D13883D8-4FEE-4ECA-A8F6-3DC1118C87FE}" presName="sibTrans" presStyleCnt="0"/>
      <dgm:spPr/>
    </dgm:pt>
    <dgm:pt modelId="{ED2AD4D1-F813-4FFB-9B68-550EF873EC60}" type="pres">
      <dgm:prSet presAssocID="{D01D49B2-56F7-44D6-8BAA-4A68C365903B}" presName="textNode" presStyleLbl="node1" presStyleIdx="5" presStyleCnt="6">
        <dgm:presLayoutVars>
          <dgm:bulletEnabled val="1"/>
        </dgm:presLayoutVars>
      </dgm:prSet>
      <dgm:spPr/>
    </dgm:pt>
  </dgm:ptLst>
  <dgm:cxnLst>
    <dgm:cxn modelId="{FA141D01-9F62-4D98-9EE3-23AC518EB03E}" type="presOf" srcId="{D95E79ED-881B-467E-917E-158FD52DB231}" destId="{B9865DA9-F704-49B4-838A-D7DC6FF9FEEF}" srcOrd="0" destOrd="0" presId="urn:microsoft.com/office/officeart/2005/8/layout/hProcess9"/>
    <dgm:cxn modelId="{55D1C606-197A-41FE-9CBC-6290CC880A1A}" type="presOf" srcId="{DEDFDB93-005B-48F3-B072-6795927342CD}" destId="{B9F660EC-489C-45F9-A9E2-A11A757C8AD4}" srcOrd="0" destOrd="0" presId="urn:microsoft.com/office/officeart/2005/8/layout/hProcess9"/>
    <dgm:cxn modelId="{9AA72C12-B757-43DF-A54C-A4D66E4678C2}" type="presOf" srcId="{D7AA2164-3534-4C9A-B571-FAC3D16578A6}" destId="{DC0A69A2-D309-4C0E-84BC-48184F331E3D}" srcOrd="0" destOrd="0" presId="urn:microsoft.com/office/officeart/2005/8/layout/hProcess9"/>
    <dgm:cxn modelId="{6C11B41C-FD7C-42AD-9710-7EDDEC870BE4}" srcId="{D421AB32-C3E5-4B74-81B4-5F46FF785D8A}" destId="{D95E79ED-881B-467E-917E-158FD52DB231}" srcOrd="4" destOrd="0" parTransId="{4A59AF78-C52A-44E1-AF14-4E690FECF485}" sibTransId="{D13883D8-4FEE-4ECA-A8F6-3DC1118C87FE}"/>
    <dgm:cxn modelId="{5A7D502C-6315-4946-9E25-0A98F16D9B6C}" type="presOf" srcId="{D421AB32-C3E5-4B74-81B4-5F46FF785D8A}" destId="{61BA86FF-0CA9-406F-BFBE-EF8C14207460}" srcOrd="0" destOrd="0" presId="urn:microsoft.com/office/officeart/2005/8/layout/hProcess9"/>
    <dgm:cxn modelId="{D0BA4734-E9CB-4634-9789-3D2699E963D6}" srcId="{D421AB32-C3E5-4B74-81B4-5F46FF785D8A}" destId="{B8C33D24-DB53-46D4-AD36-96236E6BF9A4}" srcOrd="1" destOrd="0" parTransId="{1BBBF79E-F123-4C0B-85F8-E187A4D0E62E}" sibTransId="{C1C8321D-E5F4-4A95-99D7-C514E43589A6}"/>
    <dgm:cxn modelId="{1D8F3037-9BD2-4AFB-9292-A47BD827B5EB}" type="presOf" srcId="{B8C33D24-DB53-46D4-AD36-96236E6BF9A4}" destId="{E38D7F53-8F79-4608-8E94-061857C60F9F}" srcOrd="0" destOrd="0" presId="urn:microsoft.com/office/officeart/2005/8/layout/hProcess9"/>
    <dgm:cxn modelId="{9BBA4B3D-1456-444C-BD85-A49810E62929}" srcId="{D421AB32-C3E5-4B74-81B4-5F46FF785D8A}" destId="{D7AA2164-3534-4C9A-B571-FAC3D16578A6}" srcOrd="0" destOrd="0" parTransId="{20E650CB-D335-4C97-846C-5B4E3E2AB91C}" sibTransId="{F935AA23-A693-45D2-8D74-AAFF44DE1DD3}"/>
    <dgm:cxn modelId="{95D79A3D-1675-44C7-8BC0-47592489CEB7}" type="presOf" srcId="{D01D49B2-56F7-44D6-8BAA-4A68C365903B}" destId="{ED2AD4D1-F813-4FFB-9B68-550EF873EC60}" srcOrd="0" destOrd="0" presId="urn:microsoft.com/office/officeart/2005/8/layout/hProcess9"/>
    <dgm:cxn modelId="{21EC2653-7217-43DE-8C19-C9D06C038432}" srcId="{D421AB32-C3E5-4B74-81B4-5F46FF785D8A}" destId="{68F632AD-FAEC-43A4-8959-0B871E7AA3F8}" srcOrd="2" destOrd="0" parTransId="{9E7C68EC-54B8-49E1-AB8E-2EF93BAEF656}" sibTransId="{6A9BFCD7-44CF-47AF-8A62-5062D68619F7}"/>
    <dgm:cxn modelId="{E1F0067D-D60B-4858-9C80-67D9A7ACA281}" srcId="{D421AB32-C3E5-4B74-81B4-5F46FF785D8A}" destId="{D01D49B2-56F7-44D6-8BAA-4A68C365903B}" srcOrd="5" destOrd="0" parTransId="{A08EFD20-0DF8-49FD-865C-71DED09B7403}" sibTransId="{A52F2A15-8083-4500-B850-1364CFD37D60}"/>
    <dgm:cxn modelId="{1E1850F1-C1AD-49DE-975C-DF61FF6EB49B}" type="presOf" srcId="{68F632AD-FAEC-43A4-8959-0B871E7AA3F8}" destId="{E6AAE528-FBB6-41EC-9A14-3B53AACA018B}" srcOrd="0" destOrd="0" presId="urn:microsoft.com/office/officeart/2005/8/layout/hProcess9"/>
    <dgm:cxn modelId="{7E808BFF-6B27-4C53-B051-D2622F30CD06}" srcId="{D421AB32-C3E5-4B74-81B4-5F46FF785D8A}" destId="{DEDFDB93-005B-48F3-B072-6795927342CD}" srcOrd="3" destOrd="0" parTransId="{BCE98A0E-4500-4493-A5B9-43FF183AFA69}" sibTransId="{695C6DEF-F21C-4431-ADE7-F639CA21CB39}"/>
    <dgm:cxn modelId="{9BD98FC2-5D6A-4F59-BBF8-4AF45E97A7F1}" type="presParOf" srcId="{61BA86FF-0CA9-406F-BFBE-EF8C14207460}" destId="{267095F5-E353-4B81-AE33-ACAE91959D48}" srcOrd="0" destOrd="0" presId="urn:microsoft.com/office/officeart/2005/8/layout/hProcess9"/>
    <dgm:cxn modelId="{B6CA4921-03EE-4381-9F16-15E6C4AD12AC}" type="presParOf" srcId="{61BA86FF-0CA9-406F-BFBE-EF8C14207460}" destId="{4C93077C-F455-4866-A318-982317D740CB}" srcOrd="1" destOrd="0" presId="urn:microsoft.com/office/officeart/2005/8/layout/hProcess9"/>
    <dgm:cxn modelId="{D21DEE04-4AAB-4588-A4B4-43463531C312}" type="presParOf" srcId="{4C93077C-F455-4866-A318-982317D740CB}" destId="{DC0A69A2-D309-4C0E-84BC-48184F331E3D}" srcOrd="0" destOrd="0" presId="urn:microsoft.com/office/officeart/2005/8/layout/hProcess9"/>
    <dgm:cxn modelId="{0695E469-9311-4523-A25B-89ED3E619A7A}" type="presParOf" srcId="{4C93077C-F455-4866-A318-982317D740CB}" destId="{DFF65E69-CA0A-4CA1-B07E-954764B0B311}" srcOrd="1" destOrd="0" presId="urn:microsoft.com/office/officeart/2005/8/layout/hProcess9"/>
    <dgm:cxn modelId="{65201A89-466A-4935-BEC6-27C041B56FE1}" type="presParOf" srcId="{4C93077C-F455-4866-A318-982317D740CB}" destId="{E38D7F53-8F79-4608-8E94-061857C60F9F}" srcOrd="2" destOrd="0" presId="urn:microsoft.com/office/officeart/2005/8/layout/hProcess9"/>
    <dgm:cxn modelId="{644E0425-3D49-45C2-B8ED-E3EC513A7565}" type="presParOf" srcId="{4C93077C-F455-4866-A318-982317D740CB}" destId="{B5CA265B-6D8F-48E7-9A54-571D6F2C6F52}" srcOrd="3" destOrd="0" presId="urn:microsoft.com/office/officeart/2005/8/layout/hProcess9"/>
    <dgm:cxn modelId="{B157B1C7-A39C-4B43-A567-076252E27036}" type="presParOf" srcId="{4C93077C-F455-4866-A318-982317D740CB}" destId="{E6AAE528-FBB6-41EC-9A14-3B53AACA018B}" srcOrd="4" destOrd="0" presId="urn:microsoft.com/office/officeart/2005/8/layout/hProcess9"/>
    <dgm:cxn modelId="{135F7AA8-B7EA-44B8-8AC9-5972FA265BF6}" type="presParOf" srcId="{4C93077C-F455-4866-A318-982317D740CB}" destId="{F5B019C6-903E-4058-B10B-5BEF01CD75EC}" srcOrd="5" destOrd="0" presId="urn:microsoft.com/office/officeart/2005/8/layout/hProcess9"/>
    <dgm:cxn modelId="{4D889020-1A53-42D0-AFC3-A7DA926B49A9}" type="presParOf" srcId="{4C93077C-F455-4866-A318-982317D740CB}" destId="{B9F660EC-489C-45F9-A9E2-A11A757C8AD4}" srcOrd="6" destOrd="0" presId="urn:microsoft.com/office/officeart/2005/8/layout/hProcess9"/>
    <dgm:cxn modelId="{FE10DD3A-D87B-4829-9DC9-954D61150DE9}" type="presParOf" srcId="{4C93077C-F455-4866-A318-982317D740CB}" destId="{F3D706A7-C981-43DC-AEB3-F720ABC4F387}" srcOrd="7" destOrd="0" presId="urn:microsoft.com/office/officeart/2005/8/layout/hProcess9"/>
    <dgm:cxn modelId="{07BE95EB-F8E4-4AB3-B682-F5802D1C1078}" type="presParOf" srcId="{4C93077C-F455-4866-A318-982317D740CB}" destId="{B9865DA9-F704-49B4-838A-D7DC6FF9FEEF}" srcOrd="8" destOrd="0" presId="urn:microsoft.com/office/officeart/2005/8/layout/hProcess9"/>
    <dgm:cxn modelId="{36A3A38A-6583-4DF1-9F2D-2849EFF5C431}" type="presParOf" srcId="{4C93077C-F455-4866-A318-982317D740CB}" destId="{57CB4867-00C8-4267-A916-5E64DFFF4AFE}" srcOrd="9" destOrd="0" presId="urn:microsoft.com/office/officeart/2005/8/layout/hProcess9"/>
    <dgm:cxn modelId="{BD082704-F35D-4A3B-A6E6-0BE60B727995}" type="presParOf" srcId="{4C93077C-F455-4866-A318-982317D740CB}" destId="{ED2AD4D1-F813-4FFB-9B68-550EF873EC60}" srcOrd="1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9519675-B98B-42F2-BB82-03E9248D7D5D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D52A5F08-119A-46B2-9706-74063020E8A7}">
      <dgm:prSet phldrT="[텍스트]" custT="1">
        <dgm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dgm:style>
      </dgm:prSet>
      <dgm:spPr>
        <a:ln w="19050"/>
      </dgm:spPr>
      <dgm:t>
        <a:bodyPr/>
        <a:lstStyle/>
        <a:p>
          <a:pPr latinLnBrk="1"/>
          <a:r>
            <a:rPr lang="en-US" altLang="ko-KR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Moderator</a:t>
          </a:r>
          <a:endParaRPr lang="ko-KR" altLang="en-US" sz="1600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FE654AF0-C3CC-4395-A2D9-7480F7A4A8D6}" type="parTrans" cxnId="{54BFDB19-2074-4FBF-A12F-34A2981ED9A1}">
      <dgm:prSet/>
      <dgm:spPr/>
      <dgm:t>
        <a:bodyPr/>
        <a:lstStyle/>
        <a:p>
          <a:pPr latinLnBrk="1"/>
          <a:endParaRPr lang="ko-KR" altLang="en-US"/>
        </a:p>
      </dgm:t>
    </dgm:pt>
    <dgm:pt modelId="{3E88014D-D3A2-4D3C-BD77-01B2D075407E}" type="sibTrans" cxnId="{54BFDB19-2074-4FBF-A12F-34A2981ED9A1}">
      <dgm:prSet/>
      <dgm:spPr/>
      <dgm:t>
        <a:bodyPr/>
        <a:lstStyle/>
        <a:p>
          <a:pPr latinLnBrk="1"/>
          <a:endParaRPr lang="ko-KR" altLang="en-US"/>
        </a:p>
      </dgm:t>
    </dgm:pt>
    <dgm:pt modelId="{CCD37702-7899-40B5-8C65-A74F3A0FCA22}" type="asst">
      <dgm:prSet phldrT="[텍스트]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>
        <a:ln w="19050"/>
      </dgm:spPr>
      <dgm:t>
        <a:bodyPr/>
        <a:lstStyle/>
        <a:p>
          <a:pPr latinLnBrk="1"/>
          <a:r>
            <a:rPr lang="en-US" altLang="ko-K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Reader</a:t>
          </a:r>
          <a:endParaRPr lang="ko-KR" altLang="en-US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C55C7DA-7D94-46C9-AD39-0B49E6C78804}" type="parTrans" cxnId="{C8E2FE2F-7AC8-4A9C-815C-0DCDF1ED4FF0}">
      <dgm:prSet/>
      <dgm:spPr>
        <a:ln w="12700">
          <a:solidFill>
            <a:schemeClr val="tx1">
              <a:lumMod val="50000"/>
              <a:lumOff val="50000"/>
            </a:schemeClr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CFFEAF9F-88EF-4456-84B8-FECE89B9FBE8}" type="sibTrans" cxnId="{C8E2FE2F-7AC8-4A9C-815C-0DCDF1ED4FF0}">
      <dgm:prSet/>
      <dgm:spPr/>
      <dgm:t>
        <a:bodyPr/>
        <a:lstStyle/>
        <a:p>
          <a:pPr latinLnBrk="1"/>
          <a:endParaRPr lang="ko-KR" altLang="en-US"/>
        </a:p>
      </dgm:t>
    </dgm:pt>
    <dgm:pt modelId="{34B8DFDC-81E7-48EF-93B2-B4AAA45057E3}" type="asst">
      <dgm:prSet phldrT="[텍스트]">
        <dgm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dgm:style>
      </dgm:prSet>
      <dgm:spPr>
        <a:ln w="19050"/>
      </dgm:spPr>
      <dgm:t>
        <a:bodyPr/>
        <a:lstStyle/>
        <a:p>
          <a:pPr latinLnBrk="1"/>
          <a:r>
            <a:rPr lang="en-US" altLang="ko-K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Designer/Coder</a:t>
          </a:r>
          <a:endParaRPr lang="ko-KR" altLang="en-US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2A0B2680-3511-45B1-9EA0-2C76DC807FE3}" type="parTrans" cxnId="{BA84919E-13F7-4ACD-BBB4-3758FC977B0C}">
      <dgm:prSet/>
      <dgm:spPr>
        <a:ln w="12700">
          <a:solidFill>
            <a:schemeClr val="tx1">
              <a:lumMod val="50000"/>
              <a:lumOff val="50000"/>
            </a:schemeClr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11687BE5-8A84-421F-94A3-F0FCF4EFEB68}" type="sibTrans" cxnId="{BA84919E-13F7-4ACD-BBB4-3758FC977B0C}">
      <dgm:prSet/>
      <dgm:spPr/>
      <dgm:t>
        <a:bodyPr/>
        <a:lstStyle/>
        <a:p>
          <a:pPr latinLnBrk="1"/>
          <a:endParaRPr lang="ko-KR" altLang="en-US"/>
        </a:p>
      </dgm:t>
    </dgm:pt>
    <dgm:pt modelId="{F2B711A2-DCDE-431D-838E-ECF1CC2487FD}" type="asst">
      <dgm:prSet phldrT="[텍스트]">
        <dgm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dgm:style>
      </dgm:prSet>
      <dgm:spPr>
        <a:ln w="19050"/>
      </dgm:spPr>
      <dgm:t>
        <a:bodyPr/>
        <a:lstStyle/>
        <a:p>
          <a:pPr latinLnBrk="1"/>
          <a:r>
            <a:rPr lang="en-US" altLang="ko-K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Tester</a:t>
          </a:r>
          <a:endParaRPr lang="ko-KR" altLang="en-US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C82D890C-FE92-4C1B-AA38-1B09EA405CC5}" type="parTrans" cxnId="{E5804EB0-96DD-420E-B8C0-81ABC32E5C00}">
      <dgm:prSet/>
      <dgm:spPr>
        <a:ln w="12700">
          <a:solidFill>
            <a:schemeClr val="tx1">
              <a:lumMod val="50000"/>
              <a:lumOff val="50000"/>
            </a:schemeClr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A1458D3C-98EF-49CC-B735-39F1CD995852}" type="sibTrans" cxnId="{E5804EB0-96DD-420E-B8C0-81ABC32E5C00}">
      <dgm:prSet/>
      <dgm:spPr/>
      <dgm:t>
        <a:bodyPr/>
        <a:lstStyle/>
        <a:p>
          <a:pPr latinLnBrk="1"/>
          <a:endParaRPr lang="ko-KR" altLang="en-US"/>
        </a:p>
      </dgm:t>
    </dgm:pt>
    <dgm:pt modelId="{8925841B-116F-4E85-B478-07DE9095648A}" type="pres">
      <dgm:prSet presAssocID="{79519675-B98B-42F2-BB82-03E9248D7D5D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D1B1E09F-5E59-4EC3-B8FC-307C21B4A8C8}" type="pres">
      <dgm:prSet presAssocID="{D52A5F08-119A-46B2-9706-74063020E8A7}" presName="hierRoot1" presStyleCnt="0">
        <dgm:presLayoutVars>
          <dgm:hierBranch val="hang"/>
        </dgm:presLayoutVars>
      </dgm:prSet>
      <dgm:spPr/>
    </dgm:pt>
    <dgm:pt modelId="{F3AEE542-DA1E-41F4-8D05-49FD222BD7B0}" type="pres">
      <dgm:prSet presAssocID="{D52A5F08-119A-46B2-9706-74063020E8A7}" presName="rootComposite1" presStyleCnt="0"/>
      <dgm:spPr/>
    </dgm:pt>
    <dgm:pt modelId="{5DD97C97-483E-42AB-8520-E523BB279E16}" type="pres">
      <dgm:prSet presAssocID="{D52A5F08-119A-46B2-9706-74063020E8A7}" presName="rootText1" presStyleLbl="node0" presStyleIdx="0" presStyleCnt="1" custScaleX="99811" custScaleY="80916" custLinFactY="-74897" custLinFactNeighborX="57" custLinFactNeighborY="-100000">
        <dgm:presLayoutVars>
          <dgm:chPref val="3"/>
        </dgm:presLayoutVars>
      </dgm:prSet>
      <dgm:spPr>
        <a:prstGeom prst="roundRect">
          <a:avLst/>
        </a:prstGeom>
      </dgm:spPr>
    </dgm:pt>
    <dgm:pt modelId="{EC49C986-CBD5-409D-A717-3B12C1F8726D}" type="pres">
      <dgm:prSet presAssocID="{D52A5F08-119A-46B2-9706-74063020E8A7}" presName="rootConnector1" presStyleLbl="node1" presStyleIdx="0" presStyleCnt="0"/>
      <dgm:spPr/>
    </dgm:pt>
    <dgm:pt modelId="{B43DFB73-FD5A-4E7E-8357-B93D0623D246}" type="pres">
      <dgm:prSet presAssocID="{D52A5F08-119A-46B2-9706-74063020E8A7}" presName="hierChild2" presStyleCnt="0"/>
      <dgm:spPr/>
    </dgm:pt>
    <dgm:pt modelId="{43851CC1-6E3E-48F7-B517-BBC94C369BD5}" type="pres">
      <dgm:prSet presAssocID="{D52A5F08-119A-46B2-9706-74063020E8A7}" presName="hierChild3" presStyleCnt="0"/>
      <dgm:spPr/>
    </dgm:pt>
    <dgm:pt modelId="{040669BC-8417-4122-A3A4-D289E9DF3E1F}" type="pres">
      <dgm:prSet presAssocID="{EC55C7DA-7D94-46C9-AD39-0B49E6C78804}" presName="Name111" presStyleLbl="parChTrans1D2" presStyleIdx="0" presStyleCnt="3"/>
      <dgm:spPr/>
    </dgm:pt>
    <dgm:pt modelId="{60CCF8C5-52BD-4DE4-A2A8-5EEF1B809525}" type="pres">
      <dgm:prSet presAssocID="{CCD37702-7899-40B5-8C65-A74F3A0FCA22}" presName="hierRoot3" presStyleCnt="0">
        <dgm:presLayoutVars>
          <dgm:hierBranch val="init"/>
        </dgm:presLayoutVars>
      </dgm:prSet>
      <dgm:spPr/>
    </dgm:pt>
    <dgm:pt modelId="{EAF025BC-3E22-41D1-80D6-4D4153E3AA55}" type="pres">
      <dgm:prSet presAssocID="{CCD37702-7899-40B5-8C65-A74F3A0FCA22}" presName="rootComposite3" presStyleCnt="0"/>
      <dgm:spPr/>
    </dgm:pt>
    <dgm:pt modelId="{26DB6A01-A241-47DD-A33D-F71F881556B9}" type="pres">
      <dgm:prSet presAssocID="{CCD37702-7899-40B5-8C65-A74F3A0FCA22}" presName="rootText3" presStyleLbl="asst1" presStyleIdx="0" presStyleCnt="3" custScaleX="99811" custScaleY="80916" custLinFactNeighborY="13389">
        <dgm:presLayoutVars>
          <dgm:chPref val="3"/>
        </dgm:presLayoutVars>
      </dgm:prSet>
      <dgm:spPr>
        <a:prstGeom prst="roundRect">
          <a:avLst/>
        </a:prstGeom>
      </dgm:spPr>
    </dgm:pt>
    <dgm:pt modelId="{1ED1087E-92AE-48E2-B290-3FA97B4E2C7F}" type="pres">
      <dgm:prSet presAssocID="{CCD37702-7899-40B5-8C65-A74F3A0FCA22}" presName="rootConnector3" presStyleLbl="asst1" presStyleIdx="0" presStyleCnt="3"/>
      <dgm:spPr/>
    </dgm:pt>
    <dgm:pt modelId="{B3EBB902-A22D-471A-85EE-E70657D1297B}" type="pres">
      <dgm:prSet presAssocID="{CCD37702-7899-40B5-8C65-A74F3A0FCA22}" presName="hierChild6" presStyleCnt="0"/>
      <dgm:spPr/>
    </dgm:pt>
    <dgm:pt modelId="{DE2561D7-BB96-4011-88B9-450563A80E2B}" type="pres">
      <dgm:prSet presAssocID="{CCD37702-7899-40B5-8C65-A74F3A0FCA22}" presName="hierChild7" presStyleCnt="0"/>
      <dgm:spPr/>
    </dgm:pt>
    <dgm:pt modelId="{597AFD1B-CC9B-4461-9AD3-3B7A8AC7045B}" type="pres">
      <dgm:prSet presAssocID="{2A0B2680-3511-45B1-9EA0-2C76DC807FE3}" presName="Name111" presStyleLbl="parChTrans1D2" presStyleIdx="1" presStyleCnt="3"/>
      <dgm:spPr/>
    </dgm:pt>
    <dgm:pt modelId="{A76E60CC-A37E-4AF9-BF6D-957D732F3FE5}" type="pres">
      <dgm:prSet presAssocID="{34B8DFDC-81E7-48EF-93B2-B4AAA45057E3}" presName="hierRoot3" presStyleCnt="0">
        <dgm:presLayoutVars>
          <dgm:hierBranch val="init"/>
        </dgm:presLayoutVars>
      </dgm:prSet>
      <dgm:spPr/>
    </dgm:pt>
    <dgm:pt modelId="{ADC6234D-7BF2-4D30-A603-686C591E1754}" type="pres">
      <dgm:prSet presAssocID="{34B8DFDC-81E7-48EF-93B2-B4AAA45057E3}" presName="rootComposite3" presStyleCnt="0"/>
      <dgm:spPr/>
    </dgm:pt>
    <dgm:pt modelId="{D6614A86-AC83-439E-8DE4-85D233B7C387}" type="pres">
      <dgm:prSet presAssocID="{34B8DFDC-81E7-48EF-93B2-B4AAA45057E3}" presName="rootText3" presStyleLbl="asst1" presStyleIdx="1" presStyleCnt="3" custScaleX="99811" custScaleY="80916" custLinFactNeighborY="13389">
        <dgm:presLayoutVars>
          <dgm:chPref val="3"/>
        </dgm:presLayoutVars>
      </dgm:prSet>
      <dgm:spPr>
        <a:prstGeom prst="roundRect">
          <a:avLst/>
        </a:prstGeom>
      </dgm:spPr>
    </dgm:pt>
    <dgm:pt modelId="{B9CF800C-9D56-428E-ABB2-5221571DD7C8}" type="pres">
      <dgm:prSet presAssocID="{34B8DFDC-81E7-48EF-93B2-B4AAA45057E3}" presName="rootConnector3" presStyleLbl="asst1" presStyleIdx="1" presStyleCnt="3"/>
      <dgm:spPr/>
    </dgm:pt>
    <dgm:pt modelId="{6A3A6A04-B5E1-48DF-9323-626C04ECADF0}" type="pres">
      <dgm:prSet presAssocID="{34B8DFDC-81E7-48EF-93B2-B4AAA45057E3}" presName="hierChild6" presStyleCnt="0"/>
      <dgm:spPr/>
    </dgm:pt>
    <dgm:pt modelId="{8E270E2A-B8CB-4FAC-B1E8-39E2CE6FEDAB}" type="pres">
      <dgm:prSet presAssocID="{34B8DFDC-81E7-48EF-93B2-B4AAA45057E3}" presName="hierChild7" presStyleCnt="0"/>
      <dgm:spPr/>
    </dgm:pt>
    <dgm:pt modelId="{51B51A09-2731-4253-BDD7-60E6001409D8}" type="pres">
      <dgm:prSet presAssocID="{C82D890C-FE92-4C1B-AA38-1B09EA405CC5}" presName="Name111" presStyleLbl="parChTrans1D2" presStyleIdx="2" presStyleCnt="3"/>
      <dgm:spPr/>
    </dgm:pt>
    <dgm:pt modelId="{45FB86CE-696F-472A-8D1A-4DB29AD938E5}" type="pres">
      <dgm:prSet presAssocID="{F2B711A2-DCDE-431D-838E-ECF1CC2487FD}" presName="hierRoot3" presStyleCnt="0">
        <dgm:presLayoutVars>
          <dgm:hierBranch val="init"/>
        </dgm:presLayoutVars>
      </dgm:prSet>
      <dgm:spPr/>
    </dgm:pt>
    <dgm:pt modelId="{45178053-878B-47F5-B089-91F45DAC55C5}" type="pres">
      <dgm:prSet presAssocID="{F2B711A2-DCDE-431D-838E-ECF1CC2487FD}" presName="rootComposite3" presStyleCnt="0"/>
      <dgm:spPr/>
    </dgm:pt>
    <dgm:pt modelId="{E2651EAC-B46F-4D25-B389-4207ED900FDA}" type="pres">
      <dgm:prSet presAssocID="{F2B711A2-DCDE-431D-838E-ECF1CC2487FD}" presName="rootText3" presStyleLbl="asst1" presStyleIdx="2" presStyleCnt="3" custScaleX="99811" custScaleY="80916" custLinFactNeighborX="-1085" custLinFactNeighborY="36395">
        <dgm:presLayoutVars>
          <dgm:chPref val="3"/>
        </dgm:presLayoutVars>
      </dgm:prSet>
      <dgm:spPr>
        <a:prstGeom prst="roundRect">
          <a:avLst/>
        </a:prstGeom>
      </dgm:spPr>
    </dgm:pt>
    <dgm:pt modelId="{35BB59F0-A6CD-4310-9E5A-645B899A1058}" type="pres">
      <dgm:prSet presAssocID="{F2B711A2-DCDE-431D-838E-ECF1CC2487FD}" presName="rootConnector3" presStyleLbl="asst1" presStyleIdx="2" presStyleCnt="3"/>
      <dgm:spPr/>
    </dgm:pt>
    <dgm:pt modelId="{93DF1330-0967-4BF0-A3B5-0FD23D5AFD34}" type="pres">
      <dgm:prSet presAssocID="{F2B711A2-DCDE-431D-838E-ECF1CC2487FD}" presName="hierChild6" presStyleCnt="0"/>
      <dgm:spPr/>
    </dgm:pt>
    <dgm:pt modelId="{2E948F63-54CC-41F4-B595-A3E39B4C47F6}" type="pres">
      <dgm:prSet presAssocID="{F2B711A2-DCDE-431D-838E-ECF1CC2487FD}" presName="hierChild7" presStyleCnt="0"/>
      <dgm:spPr/>
    </dgm:pt>
  </dgm:ptLst>
  <dgm:cxnLst>
    <dgm:cxn modelId="{EBCB6302-A25E-4394-8405-B6D939AED5EB}" type="presOf" srcId="{CCD37702-7899-40B5-8C65-A74F3A0FCA22}" destId="{26DB6A01-A241-47DD-A33D-F71F881556B9}" srcOrd="0" destOrd="0" presId="urn:microsoft.com/office/officeart/2005/8/layout/orgChart1"/>
    <dgm:cxn modelId="{7B603E0D-3ABA-4216-8080-85DAAD0847D2}" type="presOf" srcId="{CCD37702-7899-40B5-8C65-A74F3A0FCA22}" destId="{1ED1087E-92AE-48E2-B290-3FA97B4E2C7F}" srcOrd="1" destOrd="0" presId="urn:microsoft.com/office/officeart/2005/8/layout/orgChart1"/>
    <dgm:cxn modelId="{54BFDB19-2074-4FBF-A12F-34A2981ED9A1}" srcId="{79519675-B98B-42F2-BB82-03E9248D7D5D}" destId="{D52A5F08-119A-46B2-9706-74063020E8A7}" srcOrd="0" destOrd="0" parTransId="{FE654AF0-C3CC-4395-A2D9-7480F7A4A8D6}" sibTransId="{3E88014D-D3A2-4D3C-BD77-01B2D075407E}"/>
    <dgm:cxn modelId="{C8E2FE2F-7AC8-4A9C-815C-0DCDF1ED4FF0}" srcId="{D52A5F08-119A-46B2-9706-74063020E8A7}" destId="{CCD37702-7899-40B5-8C65-A74F3A0FCA22}" srcOrd="0" destOrd="0" parTransId="{EC55C7DA-7D94-46C9-AD39-0B49E6C78804}" sibTransId="{CFFEAF9F-88EF-4456-84B8-FECE89B9FBE8}"/>
    <dgm:cxn modelId="{D13E5E3B-E5D0-46FC-8873-8146E6E86291}" type="presOf" srcId="{F2B711A2-DCDE-431D-838E-ECF1CC2487FD}" destId="{E2651EAC-B46F-4D25-B389-4207ED900FDA}" srcOrd="0" destOrd="0" presId="urn:microsoft.com/office/officeart/2005/8/layout/orgChart1"/>
    <dgm:cxn modelId="{ACF96778-ABCC-4E6F-9253-6DFE03DC5030}" type="presOf" srcId="{2A0B2680-3511-45B1-9EA0-2C76DC807FE3}" destId="{597AFD1B-CC9B-4461-9AD3-3B7A8AC7045B}" srcOrd="0" destOrd="0" presId="urn:microsoft.com/office/officeart/2005/8/layout/orgChart1"/>
    <dgm:cxn modelId="{4F96587F-27D5-43F8-BDAF-5A0508C5DD5F}" type="presOf" srcId="{79519675-B98B-42F2-BB82-03E9248D7D5D}" destId="{8925841B-116F-4E85-B478-07DE9095648A}" srcOrd="0" destOrd="0" presId="urn:microsoft.com/office/officeart/2005/8/layout/orgChart1"/>
    <dgm:cxn modelId="{1E6AA091-1DBC-46AA-BC2B-73DB233F9C02}" type="presOf" srcId="{34B8DFDC-81E7-48EF-93B2-B4AAA45057E3}" destId="{B9CF800C-9D56-428E-ABB2-5221571DD7C8}" srcOrd="1" destOrd="0" presId="urn:microsoft.com/office/officeart/2005/8/layout/orgChart1"/>
    <dgm:cxn modelId="{FD59529A-E73D-4C96-8B22-2A5538CA444D}" type="presOf" srcId="{F2B711A2-DCDE-431D-838E-ECF1CC2487FD}" destId="{35BB59F0-A6CD-4310-9E5A-645B899A1058}" srcOrd="1" destOrd="0" presId="urn:microsoft.com/office/officeart/2005/8/layout/orgChart1"/>
    <dgm:cxn modelId="{048C019B-22CB-4429-B84A-67CDA3F1B58A}" type="presOf" srcId="{34B8DFDC-81E7-48EF-93B2-B4AAA45057E3}" destId="{D6614A86-AC83-439E-8DE4-85D233B7C387}" srcOrd="0" destOrd="0" presId="urn:microsoft.com/office/officeart/2005/8/layout/orgChart1"/>
    <dgm:cxn modelId="{BA84919E-13F7-4ACD-BBB4-3758FC977B0C}" srcId="{D52A5F08-119A-46B2-9706-74063020E8A7}" destId="{34B8DFDC-81E7-48EF-93B2-B4AAA45057E3}" srcOrd="1" destOrd="0" parTransId="{2A0B2680-3511-45B1-9EA0-2C76DC807FE3}" sibTransId="{11687BE5-8A84-421F-94A3-F0FCF4EFEB68}"/>
    <dgm:cxn modelId="{717FE69E-191E-4C81-8CDF-0BCF6B1798D6}" type="presOf" srcId="{D52A5F08-119A-46B2-9706-74063020E8A7}" destId="{EC49C986-CBD5-409D-A717-3B12C1F8726D}" srcOrd="1" destOrd="0" presId="urn:microsoft.com/office/officeart/2005/8/layout/orgChart1"/>
    <dgm:cxn modelId="{BE729CA4-ED38-49AB-BE6E-6A75386A1E79}" type="presOf" srcId="{EC55C7DA-7D94-46C9-AD39-0B49E6C78804}" destId="{040669BC-8417-4122-A3A4-D289E9DF3E1F}" srcOrd="0" destOrd="0" presId="urn:microsoft.com/office/officeart/2005/8/layout/orgChart1"/>
    <dgm:cxn modelId="{457C0EAB-7353-40D8-A6A5-413BF6A9F2B0}" type="presOf" srcId="{C82D890C-FE92-4C1B-AA38-1B09EA405CC5}" destId="{51B51A09-2731-4253-BDD7-60E6001409D8}" srcOrd="0" destOrd="0" presId="urn:microsoft.com/office/officeart/2005/8/layout/orgChart1"/>
    <dgm:cxn modelId="{E5804EB0-96DD-420E-B8C0-81ABC32E5C00}" srcId="{D52A5F08-119A-46B2-9706-74063020E8A7}" destId="{F2B711A2-DCDE-431D-838E-ECF1CC2487FD}" srcOrd="2" destOrd="0" parTransId="{C82D890C-FE92-4C1B-AA38-1B09EA405CC5}" sibTransId="{A1458D3C-98EF-49CC-B735-39F1CD995852}"/>
    <dgm:cxn modelId="{C2D9CBDD-51FE-4D6E-9D96-8677AEBC8D4D}" type="presOf" srcId="{D52A5F08-119A-46B2-9706-74063020E8A7}" destId="{5DD97C97-483E-42AB-8520-E523BB279E16}" srcOrd="0" destOrd="0" presId="urn:microsoft.com/office/officeart/2005/8/layout/orgChart1"/>
    <dgm:cxn modelId="{BC7D7FD9-64FE-4C94-8A2F-69DB3A7613CE}" type="presParOf" srcId="{8925841B-116F-4E85-B478-07DE9095648A}" destId="{D1B1E09F-5E59-4EC3-B8FC-307C21B4A8C8}" srcOrd="0" destOrd="0" presId="urn:microsoft.com/office/officeart/2005/8/layout/orgChart1"/>
    <dgm:cxn modelId="{5A86626A-39D3-4736-A0A8-ED0FDC520FB9}" type="presParOf" srcId="{D1B1E09F-5E59-4EC3-B8FC-307C21B4A8C8}" destId="{F3AEE542-DA1E-41F4-8D05-49FD222BD7B0}" srcOrd="0" destOrd="0" presId="urn:microsoft.com/office/officeart/2005/8/layout/orgChart1"/>
    <dgm:cxn modelId="{8E8EF7B3-F9B5-42F1-9A5D-AFBF6CE6B5A5}" type="presParOf" srcId="{F3AEE542-DA1E-41F4-8D05-49FD222BD7B0}" destId="{5DD97C97-483E-42AB-8520-E523BB279E16}" srcOrd="0" destOrd="0" presId="urn:microsoft.com/office/officeart/2005/8/layout/orgChart1"/>
    <dgm:cxn modelId="{104315ED-F412-4E87-BA79-6339304848FD}" type="presParOf" srcId="{F3AEE542-DA1E-41F4-8D05-49FD222BD7B0}" destId="{EC49C986-CBD5-409D-A717-3B12C1F8726D}" srcOrd="1" destOrd="0" presId="urn:microsoft.com/office/officeart/2005/8/layout/orgChart1"/>
    <dgm:cxn modelId="{B56C1725-05AB-4F1A-8E72-AEABD2292748}" type="presParOf" srcId="{D1B1E09F-5E59-4EC3-B8FC-307C21B4A8C8}" destId="{B43DFB73-FD5A-4E7E-8357-B93D0623D246}" srcOrd="1" destOrd="0" presId="urn:microsoft.com/office/officeart/2005/8/layout/orgChart1"/>
    <dgm:cxn modelId="{3FFDFC5F-FE9E-4BF0-AE4E-C554051265E6}" type="presParOf" srcId="{D1B1E09F-5E59-4EC3-B8FC-307C21B4A8C8}" destId="{43851CC1-6E3E-48F7-B517-BBC94C369BD5}" srcOrd="2" destOrd="0" presId="urn:microsoft.com/office/officeart/2005/8/layout/orgChart1"/>
    <dgm:cxn modelId="{AB335212-3F3D-4498-8B0C-55E255F73224}" type="presParOf" srcId="{43851CC1-6E3E-48F7-B517-BBC94C369BD5}" destId="{040669BC-8417-4122-A3A4-D289E9DF3E1F}" srcOrd="0" destOrd="0" presId="urn:microsoft.com/office/officeart/2005/8/layout/orgChart1"/>
    <dgm:cxn modelId="{4C349390-F74E-4F51-A21F-3E731DCDBD77}" type="presParOf" srcId="{43851CC1-6E3E-48F7-B517-BBC94C369BD5}" destId="{60CCF8C5-52BD-4DE4-A2A8-5EEF1B809525}" srcOrd="1" destOrd="0" presId="urn:microsoft.com/office/officeart/2005/8/layout/orgChart1"/>
    <dgm:cxn modelId="{AEDFC7F0-B502-4348-8428-93C307648BB9}" type="presParOf" srcId="{60CCF8C5-52BD-4DE4-A2A8-5EEF1B809525}" destId="{EAF025BC-3E22-41D1-80D6-4D4153E3AA55}" srcOrd="0" destOrd="0" presId="urn:microsoft.com/office/officeart/2005/8/layout/orgChart1"/>
    <dgm:cxn modelId="{D5623646-98B4-4D84-9C78-B5DCA369E67C}" type="presParOf" srcId="{EAF025BC-3E22-41D1-80D6-4D4153E3AA55}" destId="{26DB6A01-A241-47DD-A33D-F71F881556B9}" srcOrd="0" destOrd="0" presId="urn:microsoft.com/office/officeart/2005/8/layout/orgChart1"/>
    <dgm:cxn modelId="{80BFD70C-7C78-4483-94CD-AD99717FDDFB}" type="presParOf" srcId="{EAF025BC-3E22-41D1-80D6-4D4153E3AA55}" destId="{1ED1087E-92AE-48E2-B290-3FA97B4E2C7F}" srcOrd="1" destOrd="0" presId="urn:microsoft.com/office/officeart/2005/8/layout/orgChart1"/>
    <dgm:cxn modelId="{F7D78EE5-9B3B-489C-8BA8-789D3E34F243}" type="presParOf" srcId="{60CCF8C5-52BD-4DE4-A2A8-5EEF1B809525}" destId="{B3EBB902-A22D-471A-85EE-E70657D1297B}" srcOrd="1" destOrd="0" presId="urn:microsoft.com/office/officeart/2005/8/layout/orgChart1"/>
    <dgm:cxn modelId="{3A54F960-8386-49F1-AF23-557C66363EC6}" type="presParOf" srcId="{60CCF8C5-52BD-4DE4-A2A8-5EEF1B809525}" destId="{DE2561D7-BB96-4011-88B9-450563A80E2B}" srcOrd="2" destOrd="0" presId="urn:microsoft.com/office/officeart/2005/8/layout/orgChart1"/>
    <dgm:cxn modelId="{9955C1FB-CEA2-4227-917A-47BF29B3BE48}" type="presParOf" srcId="{43851CC1-6E3E-48F7-B517-BBC94C369BD5}" destId="{597AFD1B-CC9B-4461-9AD3-3B7A8AC7045B}" srcOrd="2" destOrd="0" presId="urn:microsoft.com/office/officeart/2005/8/layout/orgChart1"/>
    <dgm:cxn modelId="{7915C156-EBEB-42FA-82C9-6DF7EA6E58AD}" type="presParOf" srcId="{43851CC1-6E3E-48F7-B517-BBC94C369BD5}" destId="{A76E60CC-A37E-4AF9-BF6D-957D732F3FE5}" srcOrd="3" destOrd="0" presId="urn:microsoft.com/office/officeart/2005/8/layout/orgChart1"/>
    <dgm:cxn modelId="{C2907701-4BB4-4979-A756-89FB2873F209}" type="presParOf" srcId="{A76E60CC-A37E-4AF9-BF6D-957D732F3FE5}" destId="{ADC6234D-7BF2-4D30-A603-686C591E1754}" srcOrd="0" destOrd="0" presId="urn:microsoft.com/office/officeart/2005/8/layout/orgChart1"/>
    <dgm:cxn modelId="{97F90671-6B0B-4728-B22C-5335CDBEF582}" type="presParOf" srcId="{ADC6234D-7BF2-4D30-A603-686C591E1754}" destId="{D6614A86-AC83-439E-8DE4-85D233B7C387}" srcOrd="0" destOrd="0" presId="urn:microsoft.com/office/officeart/2005/8/layout/orgChart1"/>
    <dgm:cxn modelId="{D909AD43-31CD-4216-98D5-906F06132E0F}" type="presParOf" srcId="{ADC6234D-7BF2-4D30-A603-686C591E1754}" destId="{B9CF800C-9D56-428E-ABB2-5221571DD7C8}" srcOrd="1" destOrd="0" presId="urn:microsoft.com/office/officeart/2005/8/layout/orgChart1"/>
    <dgm:cxn modelId="{E213CD99-B258-4DFE-8F52-CF6086356881}" type="presParOf" srcId="{A76E60CC-A37E-4AF9-BF6D-957D732F3FE5}" destId="{6A3A6A04-B5E1-48DF-9323-626C04ECADF0}" srcOrd="1" destOrd="0" presId="urn:microsoft.com/office/officeart/2005/8/layout/orgChart1"/>
    <dgm:cxn modelId="{5122097E-DA60-46D4-B93A-94150C5C82DA}" type="presParOf" srcId="{A76E60CC-A37E-4AF9-BF6D-957D732F3FE5}" destId="{8E270E2A-B8CB-4FAC-B1E8-39E2CE6FEDAB}" srcOrd="2" destOrd="0" presId="urn:microsoft.com/office/officeart/2005/8/layout/orgChart1"/>
    <dgm:cxn modelId="{A8F7EECE-E463-4918-9D07-E6EA6B398648}" type="presParOf" srcId="{43851CC1-6E3E-48F7-B517-BBC94C369BD5}" destId="{51B51A09-2731-4253-BDD7-60E6001409D8}" srcOrd="4" destOrd="0" presId="urn:microsoft.com/office/officeart/2005/8/layout/orgChart1"/>
    <dgm:cxn modelId="{178FA6FD-977B-4EC9-8EA0-36E4B3A62F57}" type="presParOf" srcId="{43851CC1-6E3E-48F7-B517-BBC94C369BD5}" destId="{45FB86CE-696F-472A-8D1A-4DB29AD938E5}" srcOrd="5" destOrd="0" presId="urn:microsoft.com/office/officeart/2005/8/layout/orgChart1"/>
    <dgm:cxn modelId="{48E08DA0-2FEC-4E13-8D36-8D1F93F37432}" type="presParOf" srcId="{45FB86CE-696F-472A-8D1A-4DB29AD938E5}" destId="{45178053-878B-47F5-B089-91F45DAC55C5}" srcOrd="0" destOrd="0" presId="urn:microsoft.com/office/officeart/2005/8/layout/orgChart1"/>
    <dgm:cxn modelId="{F4FEA000-A074-4609-BA84-9F4B02CC152A}" type="presParOf" srcId="{45178053-878B-47F5-B089-91F45DAC55C5}" destId="{E2651EAC-B46F-4D25-B389-4207ED900FDA}" srcOrd="0" destOrd="0" presId="urn:microsoft.com/office/officeart/2005/8/layout/orgChart1"/>
    <dgm:cxn modelId="{C121FD58-76D7-4652-8CC8-7AAB3E74F097}" type="presParOf" srcId="{45178053-878B-47F5-B089-91F45DAC55C5}" destId="{35BB59F0-A6CD-4310-9E5A-645B899A1058}" srcOrd="1" destOrd="0" presId="urn:microsoft.com/office/officeart/2005/8/layout/orgChart1"/>
    <dgm:cxn modelId="{B87B1F89-00F5-4C90-93AF-0AD51C578C79}" type="presParOf" srcId="{45FB86CE-696F-472A-8D1A-4DB29AD938E5}" destId="{93DF1330-0967-4BF0-A3B5-0FD23D5AFD34}" srcOrd="1" destOrd="0" presId="urn:microsoft.com/office/officeart/2005/8/layout/orgChart1"/>
    <dgm:cxn modelId="{9F7EB1F0-FA90-472A-BCBB-0480C141017B}" type="presParOf" srcId="{45FB86CE-696F-472A-8D1A-4DB29AD938E5}" destId="{2E948F63-54CC-41F4-B595-A3E39B4C47F6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421AB32-C3E5-4B74-81B4-5F46FF785D8A}" type="doc">
      <dgm:prSet loTypeId="urn:microsoft.com/office/officeart/2005/8/layout/hProcess9" loCatId="process" qsTypeId="urn:microsoft.com/office/officeart/2005/8/quickstyle/simple4" qsCatId="simple" csTypeId="urn:microsoft.com/office/officeart/2005/8/colors/accent1_2" csCatId="accent1" phldr="1"/>
      <dgm:spPr/>
    </dgm:pt>
    <dgm:pt modelId="{D7AA2164-3534-4C9A-B571-FAC3D16578A6}">
      <dgm:prSet phldrT="[텍스트]" custT="1"/>
      <dgm:spPr/>
      <dgm:t>
        <a:bodyPr/>
        <a:lstStyle/>
        <a:p>
          <a:pPr latinLnBrk="1"/>
          <a:r>
            <a:rPr lang="en-US" altLang="ko-KR" sz="400" b="1" dirty="0">
              <a:latin typeface="맑은 고딕" panose="020B0503020000020004" pitchFamily="50" charset="-127"/>
              <a:ea typeface="맑은 고딕" panose="020B0503020000020004" pitchFamily="50" charset="-127"/>
            </a:rPr>
            <a:t>Ad-hoc Review</a:t>
          </a:r>
          <a:endParaRPr lang="ko-KR" altLang="en-US" sz="400" b="1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20E650CB-D335-4C97-846C-5B4E3E2AB91C}" type="parTrans" cxnId="{9BBA4B3D-1456-444C-BD85-A49810E62929}">
      <dgm:prSet/>
      <dgm:spPr/>
      <dgm:t>
        <a:bodyPr/>
        <a:lstStyle/>
        <a:p>
          <a:pPr latinLnBrk="1"/>
          <a:endParaRPr lang="ko-KR" altLang="en-US" sz="4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F935AA23-A693-45D2-8D74-AAFF44DE1DD3}" type="sibTrans" cxnId="{9BBA4B3D-1456-444C-BD85-A49810E62929}">
      <dgm:prSet/>
      <dgm:spPr/>
      <dgm:t>
        <a:bodyPr/>
        <a:lstStyle/>
        <a:p>
          <a:pPr latinLnBrk="1"/>
          <a:endParaRPr lang="ko-KR" altLang="en-US" sz="4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B8C33D24-DB53-46D4-AD36-96236E6BF9A4}">
      <dgm:prSet phldrT="[텍스트]" custT="1">
        <dgm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pPr latinLnBrk="1"/>
          <a:r>
            <a:rPr lang="en-US" altLang="ko-KR" sz="400" b="1" dirty="0">
              <a:latin typeface="맑은 고딕" panose="020B0503020000020004" pitchFamily="50" charset="-127"/>
              <a:ea typeface="맑은 고딕" panose="020B0503020000020004" pitchFamily="50" charset="-127"/>
            </a:rPr>
            <a:t>Peer Deskcheck, Passaround</a:t>
          </a:r>
          <a:endParaRPr lang="ko-KR" altLang="en-US" sz="400" b="1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1BBBF79E-F123-4C0B-85F8-E187A4D0E62E}" type="parTrans" cxnId="{D0BA4734-E9CB-4634-9789-3D2699E963D6}">
      <dgm:prSet/>
      <dgm:spPr/>
      <dgm:t>
        <a:bodyPr/>
        <a:lstStyle/>
        <a:p>
          <a:pPr latinLnBrk="1"/>
          <a:endParaRPr lang="ko-KR" altLang="en-US" sz="4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C1C8321D-E5F4-4A95-99D7-C514E43589A6}" type="sibTrans" cxnId="{D0BA4734-E9CB-4634-9789-3D2699E963D6}">
      <dgm:prSet/>
      <dgm:spPr/>
      <dgm:t>
        <a:bodyPr/>
        <a:lstStyle/>
        <a:p>
          <a:pPr latinLnBrk="1"/>
          <a:endParaRPr lang="ko-KR" altLang="en-US" sz="4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68F632AD-FAEC-43A4-8959-0B871E7AA3F8}">
      <dgm:prSet phldrT="[텍스트]" custT="1">
        <dgm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pPr latinLnBrk="1"/>
          <a:r>
            <a:rPr lang="en-US" altLang="ko-KR" sz="400" b="1" dirty="0">
              <a:latin typeface="맑은 고딕" panose="020B0503020000020004" pitchFamily="50" charset="-127"/>
              <a:ea typeface="맑은 고딕" panose="020B0503020000020004" pitchFamily="50" charset="-127"/>
            </a:rPr>
            <a:t>Pair Programming, Pair Review</a:t>
          </a:r>
          <a:endParaRPr lang="ko-KR" altLang="en-US" sz="400" b="1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9E7C68EC-54B8-49E1-AB8E-2EF93BAEF656}" type="parTrans" cxnId="{21EC2653-7217-43DE-8C19-C9D06C038432}">
      <dgm:prSet/>
      <dgm:spPr/>
      <dgm:t>
        <a:bodyPr/>
        <a:lstStyle/>
        <a:p>
          <a:pPr latinLnBrk="1"/>
          <a:endParaRPr lang="ko-KR" altLang="en-US" sz="4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6A9BFCD7-44CF-47AF-8A62-5062D68619F7}" type="sibTrans" cxnId="{21EC2653-7217-43DE-8C19-C9D06C038432}">
      <dgm:prSet/>
      <dgm:spPr/>
      <dgm:t>
        <a:bodyPr/>
        <a:lstStyle/>
        <a:p>
          <a:pPr latinLnBrk="1"/>
          <a:endParaRPr lang="ko-KR" altLang="en-US" sz="4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DEDFDB93-005B-48F3-B072-6795927342CD}">
      <dgm:prSet phldrT="[텍스트]" custT="1">
        <dgm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pPr latinLnBrk="1"/>
          <a:r>
            <a:rPr lang="en-US" altLang="ko-KR" sz="400" b="1" dirty="0">
              <a:latin typeface="맑은 고딕" panose="020B0503020000020004" pitchFamily="50" charset="-127"/>
              <a:ea typeface="맑은 고딕" panose="020B0503020000020004" pitchFamily="50" charset="-127"/>
            </a:rPr>
            <a:t>Walkthrough</a:t>
          </a:r>
          <a:endParaRPr lang="ko-KR" altLang="en-US" sz="400" b="1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BCE98A0E-4500-4493-A5B9-43FF183AFA69}" type="parTrans" cxnId="{7E808BFF-6B27-4C53-B051-D2622F30CD06}">
      <dgm:prSet/>
      <dgm:spPr/>
      <dgm:t>
        <a:bodyPr/>
        <a:lstStyle/>
        <a:p>
          <a:pPr latinLnBrk="1"/>
          <a:endParaRPr lang="ko-KR" altLang="en-US" sz="4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695C6DEF-F21C-4431-ADE7-F639CA21CB39}" type="sibTrans" cxnId="{7E808BFF-6B27-4C53-B051-D2622F30CD06}">
      <dgm:prSet/>
      <dgm:spPr/>
      <dgm:t>
        <a:bodyPr/>
        <a:lstStyle/>
        <a:p>
          <a:pPr latinLnBrk="1"/>
          <a:endParaRPr lang="ko-KR" altLang="en-US" sz="4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D95E79ED-881B-467E-917E-158FD52DB231}">
      <dgm:prSet phldrT="[텍스트]" custT="1">
        <dgm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pPr latinLnBrk="1"/>
          <a:r>
            <a:rPr lang="en-US" altLang="ko-KR" sz="400" b="1" dirty="0">
              <a:latin typeface="맑은 고딕" panose="020B0503020000020004" pitchFamily="50" charset="-127"/>
              <a:ea typeface="맑은 고딕" panose="020B0503020000020004" pitchFamily="50" charset="-127"/>
            </a:rPr>
            <a:t>Team Review</a:t>
          </a:r>
          <a:endParaRPr lang="ko-KR" altLang="en-US" sz="400" b="1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4A59AF78-C52A-44E1-AF14-4E690FECF485}" type="parTrans" cxnId="{6C11B41C-FD7C-42AD-9710-7EDDEC870BE4}">
      <dgm:prSet/>
      <dgm:spPr/>
      <dgm:t>
        <a:bodyPr/>
        <a:lstStyle/>
        <a:p>
          <a:pPr latinLnBrk="1"/>
          <a:endParaRPr lang="ko-KR" altLang="en-US" sz="4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D13883D8-4FEE-4ECA-A8F6-3DC1118C87FE}" type="sibTrans" cxnId="{6C11B41C-FD7C-42AD-9710-7EDDEC870BE4}">
      <dgm:prSet/>
      <dgm:spPr/>
      <dgm:t>
        <a:bodyPr/>
        <a:lstStyle/>
        <a:p>
          <a:pPr latinLnBrk="1"/>
          <a:endParaRPr lang="ko-KR" altLang="en-US" sz="4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D01D49B2-56F7-44D6-8BAA-4A68C365903B}">
      <dgm:prSet phldrT="[텍스트]" custT="1">
        <dgm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pPr latinLnBrk="1"/>
          <a:r>
            <a:rPr lang="en-US" altLang="ko-KR" sz="400" b="1" dirty="0">
              <a:latin typeface="맑은 고딕" panose="020B0503020000020004" pitchFamily="50" charset="-127"/>
              <a:ea typeface="맑은 고딕" panose="020B0503020000020004" pitchFamily="50" charset="-127"/>
            </a:rPr>
            <a:t>Inspection</a:t>
          </a:r>
          <a:endParaRPr lang="ko-KR" altLang="en-US" sz="400" b="1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A08EFD20-0DF8-49FD-865C-71DED09B7403}" type="parTrans" cxnId="{E1F0067D-D60B-4858-9C80-67D9A7ACA281}">
      <dgm:prSet/>
      <dgm:spPr/>
      <dgm:t>
        <a:bodyPr/>
        <a:lstStyle/>
        <a:p>
          <a:pPr latinLnBrk="1"/>
          <a:endParaRPr lang="ko-KR" altLang="en-US" sz="4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A52F2A15-8083-4500-B850-1364CFD37D60}" type="sibTrans" cxnId="{E1F0067D-D60B-4858-9C80-67D9A7ACA281}">
      <dgm:prSet/>
      <dgm:spPr/>
      <dgm:t>
        <a:bodyPr/>
        <a:lstStyle/>
        <a:p>
          <a:pPr latinLnBrk="1"/>
          <a:endParaRPr lang="ko-KR" altLang="en-US" sz="4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61BA86FF-0CA9-406F-BFBE-EF8C14207460}" type="pres">
      <dgm:prSet presAssocID="{D421AB32-C3E5-4B74-81B4-5F46FF785D8A}" presName="CompostProcess" presStyleCnt="0">
        <dgm:presLayoutVars>
          <dgm:dir/>
          <dgm:resizeHandles val="exact"/>
        </dgm:presLayoutVars>
      </dgm:prSet>
      <dgm:spPr/>
    </dgm:pt>
    <dgm:pt modelId="{267095F5-E353-4B81-AE33-ACAE91959D48}" type="pres">
      <dgm:prSet presAssocID="{D421AB32-C3E5-4B74-81B4-5F46FF785D8A}" presName="arrow" presStyleLbl="bgShp" presStyleIdx="0" presStyleCnt="1" custScaleX="117647" custScaleY="93981"/>
      <dgm:spPr/>
    </dgm:pt>
    <dgm:pt modelId="{4C93077C-F455-4866-A318-982317D740CB}" type="pres">
      <dgm:prSet presAssocID="{D421AB32-C3E5-4B74-81B4-5F46FF785D8A}" presName="linearProcess" presStyleCnt="0"/>
      <dgm:spPr/>
    </dgm:pt>
    <dgm:pt modelId="{DC0A69A2-D309-4C0E-84BC-48184F331E3D}" type="pres">
      <dgm:prSet presAssocID="{D7AA2164-3534-4C9A-B571-FAC3D16578A6}" presName="textNode" presStyleLbl="node1" presStyleIdx="0" presStyleCnt="6">
        <dgm:presLayoutVars>
          <dgm:bulletEnabled val="1"/>
        </dgm:presLayoutVars>
      </dgm:prSet>
      <dgm:spPr/>
    </dgm:pt>
    <dgm:pt modelId="{DFF65E69-CA0A-4CA1-B07E-954764B0B311}" type="pres">
      <dgm:prSet presAssocID="{F935AA23-A693-45D2-8D74-AAFF44DE1DD3}" presName="sibTrans" presStyleCnt="0"/>
      <dgm:spPr/>
    </dgm:pt>
    <dgm:pt modelId="{E38D7F53-8F79-4608-8E94-061857C60F9F}" type="pres">
      <dgm:prSet presAssocID="{B8C33D24-DB53-46D4-AD36-96236E6BF9A4}" presName="textNode" presStyleLbl="node1" presStyleIdx="1" presStyleCnt="6">
        <dgm:presLayoutVars>
          <dgm:bulletEnabled val="1"/>
        </dgm:presLayoutVars>
      </dgm:prSet>
      <dgm:spPr/>
    </dgm:pt>
    <dgm:pt modelId="{B5CA265B-6D8F-48E7-9A54-571D6F2C6F52}" type="pres">
      <dgm:prSet presAssocID="{C1C8321D-E5F4-4A95-99D7-C514E43589A6}" presName="sibTrans" presStyleCnt="0"/>
      <dgm:spPr/>
    </dgm:pt>
    <dgm:pt modelId="{E6AAE528-FBB6-41EC-9A14-3B53AACA018B}" type="pres">
      <dgm:prSet presAssocID="{68F632AD-FAEC-43A4-8959-0B871E7AA3F8}" presName="textNode" presStyleLbl="node1" presStyleIdx="2" presStyleCnt="6">
        <dgm:presLayoutVars>
          <dgm:bulletEnabled val="1"/>
        </dgm:presLayoutVars>
      </dgm:prSet>
      <dgm:spPr/>
    </dgm:pt>
    <dgm:pt modelId="{F5B019C6-903E-4058-B10B-5BEF01CD75EC}" type="pres">
      <dgm:prSet presAssocID="{6A9BFCD7-44CF-47AF-8A62-5062D68619F7}" presName="sibTrans" presStyleCnt="0"/>
      <dgm:spPr/>
    </dgm:pt>
    <dgm:pt modelId="{B9F660EC-489C-45F9-A9E2-A11A757C8AD4}" type="pres">
      <dgm:prSet presAssocID="{DEDFDB93-005B-48F3-B072-6795927342CD}" presName="textNode" presStyleLbl="node1" presStyleIdx="3" presStyleCnt="6">
        <dgm:presLayoutVars>
          <dgm:bulletEnabled val="1"/>
        </dgm:presLayoutVars>
      </dgm:prSet>
      <dgm:spPr/>
    </dgm:pt>
    <dgm:pt modelId="{F3D706A7-C981-43DC-AEB3-F720ABC4F387}" type="pres">
      <dgm:prSet presAssocID="{695C6DEF-F21C-4431-ADE7-F639CA21CB39}" presName="sibTrans" presStyleCnt="0"/>
      <dgm:spPr/>
    </dgm:pt>
    <dgm:pt modelId="{B9865DA9-F704-49B4-838A-D7DC6FF9FEEF}" type="pres">
      <dgm:prSet presAssocID="{D95E79ED-881B-467E-917E-158FD52DB231}" presName="textNode" presStyleLbl="node1" presStyleIdx="4" presStyleCnt="6">
        <dgm:presLayoutVars>
          <dgm:bulletEnabled val="1"/>
        </dgm:presLayoutVars>
      </dgm:prSet>
      <dgm:spPr/>
    </dgm:pt>
    <dgm:pt modelId="{57CB4867-00C8-4267-A916-5E64DFFF4AFE}" type="pres">
      <dgm:prSet presAssocID="{D13883D8-4FEE-4ECA-A8F6-3DC1118C87FE}" presName="sibTrans" presStyleCnt="0"/>
      <dgm:spPr/>
    </dgm:pt>
    <dgm:pt modelId="{ED2AD4D1-F813-4FFB-9B68-550EF873EC60}" type="pres">
      <dgm:prSet presAssocID="{D01D49B2-56F7-44D6-8BAA-4A68C365903B}" presName="textNode" presStyleLbl="node1" presStyleIdx="5" presStyleCnt="6">
        <dgm:presLayoutVars>
          <dgm:bulletEnabled val="1"/>
        </dgm:presLayoutVars>
      </dgm:prSet>
      <dgm:spPr/>
    </dgm:pt>
  </dgm:ptLst>
  <dgm:cxnLst>
    <dgm:cxn modelId="{FA141D01-9F62-4D98-9EE3-23AC518EB03E}" type="presOf" srcId="{D95E79ED-881B-467E-917E-158FD52DB231}" destId="{B9865DA9-F704-49B4-838A-D7DC6FF9FEEF}" srcOrd="0" destOrd="0" presId="urn:microsoft.com/office/officeart/2005/8/layout/hProcess9"/>
    <dgm:cxn modelId="{55D1C606-197A-41FE-9CBC-6290CC880A1A}" type="presOf" srcId="{DEDFDB93-005B-48F3-B072-6795927342CD}" destId="{B9F660EC-489C-45F9-A9E2-A11A757C8AD4}" srcOrd="0" destOrd="0" presId="urn:microsoft.com/office/officeart/2005/8/layout/hProcess9"/>
    <dgm:cxn modelId="{9AA72C12-B757-43DF-A54C-A4D66E4678C2}" type="presOf" srcId="{D7AA2164-3534-4C9A-B571-FAC3D16578A6}" destId="{DC0A69A2-D309-4C0E-84BC-48184F331E3D}" srcOrd="0" destOrd="0" presId="urn:microsoft.com/office/officeart/2005/8/layout/hProcess9"/>
    <dgm:cxn modelId="{6C11B41C-FD7C-42AD-9710-7EDDEC870BE4}" srcId="{D421AB32-C3E5-4B74-81B4-5F46FF785D8A}" destId="{D95E79ED-881B-467E-917E-158FD52DB231}" srcOrd="4" destOrd="0" parTransId="{4A59AF78-C52A-44E1-AF14-4E690FECF485}" sibTransId="{D13883D8-4FEE-4ECA-A8F6-3DC1118C87FE}"/>
    <dgm:cxn modelId="{5A7D502C-6315-4946-9E25-0A98F16D9B6C}" type="presOf" srcId="{D421AB32-C3E5-4B74-81B4-5F46FF785D8A}" destId="{61BA86FF-0CA9-406F-BFBE-EF8C14207460}" srcOrd="0" destOrd="0" presId="urn:microsoft.com/office/officeart/2005/8/layout/hProcess9"/>
    <dgm:cxn modelId="{D0BA4734-E9CB-4634-9789-3D2699E963D6}" srcId="{D421AB32-C3E5-4B74-81B4-5F46FF785D8A}" destId="{B8C33D24-DB53-46D4-AD36-96236E6BF9A4}" srcOrd="1" destOrd="0" parTransId="{1BBBF79E-F123-4C0B-85F8-E187A4D0E62E}" sibTransId="{C1C8321D-E5F4-4A95-99D7-C514E43589A6}"/>
    <dgm:cxn modelId="{1D8F3037-9BD2-4AFB-9292-A47BD827B5EB}" type="presOf" srcId="{B8C33D24-DB53-46D4-AD36-96236E6BF9A4}" destId="{E38D7F53-8F79-4608-8E94-061857C60F9F}" srcOrd="0" destOrd="0" presId="urn:microsoft.com/office/officeart/2005/8/layout/hProcess9"/>
    <dgm:cxn modelId="{9BBA4B3D-1456-444C-BD85-A49810E62929}" srcId="{D421AB32-C3E5-4B74-81B4-5F46FF785D8A}" destId="{D7AA2164-3534-4C9A-B571-FAC3D16578A6}" srcOrd="0" destOrd="0" parTransId="{20E650CB-D335-4C97-846C-5B4E3E2AB91C}" sibTransId="{F935AA23-A693-45D2-8D74-AAFF44DE1DD3}"/>
    <dgm:cxn modelId="{95D79A3D-1675-44C7-8BC0-47592489CEB7}" type="presOf" srcId="{D01D49B2-56F7-44D6-8BAA-4A68C365903B}" destId="{ED2AD4D1-F813-4FFB-9B68-550EF873EC60}" srcOrd="0" destOrd="0" presId="urn:microsoft.com/office/officeart/2005/8/layout/hProcess9"/>
    <dgm:cxn modelId="{21EC2653-7217-43DE-8C19-C9D06C038432}" srcId="{D421AB32-C3E5-4B74-81B4-5F46FF785D8A}" destId="{68F632AD-FAEC-43A4-8959-0B871E7AA3F8}" srcOrd="2" destOrd="0" parTransId="{9E7C68EC-54B8-49E1-AB8E-2EF93BAEF656}" sibTransId="{6A9BFCD7-44CF-47AF-8A62-5062D68619F7}"/>
    <dgm:cxn modelId="{E1F0067D-D60B-4858-9C80-67D9A7ACA281}" srcId="{D421AB32-C3E5-4B74-81B4-5F46FF785D8A}" destId="{D01D49B2-56F7-44D6-8BAA-4A68C365903B}" srcOrd="5" destOrd="0" parTransId="{A08EFD20-0DF8-49FD-865C-71DED09B7403}" sibTransId="{A52F2A15-8083-4500-B850-1364CFD37D60}"/>
    <dgm:cxn modelId="{1E1850F1-C1AD-49DE-975C-DF61FF6EB49B}" type="presOf" srcId="{68F632AD-FAEC-43A4-8959-0B871E7AA3F8}" destId="{E6AAE528-FBB6-41EC-9A14-3B53AACA018B}" srcOrd="0" destOrd="0" presId="urn:microsoft.com/office/officeart/2005/8/layout/hProcess9"/>
    <dgm:cxn modelId="{7E808BFF-6B27-4C53-B051-D2622F30CD06}" srcId="{D421AB32-C3E5-4B74-81B4-5F46FF785D8A}" destId="{DEDFDB93-005B-48F3-B072-6795927342CD}" srcOrd="3" destOrd="0" parTransId="{BCE98A0E-4500-4493-A5B9-43FF183AFA69}" sibTransId="{695C6DEF-F21C-4431-ADE7-F639CA21CB39}"/>
    <dgm:cxn modelId="{9BD98FC2-5D6A-4F59-BBF8-4AF45E97A7F1}" type="presParOf" srcId="{61BA86FF-0CA9-406F-BFBE-EF8C14207460}" destId="{267095F5-E353-4B81-AE33-ACAE91959D48}" srcOrd="0" destOrd="0" presId="urn:microsoft.com/office/officeart/2005/8/layout/hProcess9"/>
    <dgm:cxn modelId="{B6CA4921-03EE-4381-9F16-15E6C4AD12AC}" type="presParOf" srcId="{61BA86FF-0CA9-406F-BFBE-EF8C14207460}" destId="{4C93077C-F455-4866-A318-982317D740CB}" srcOrd="1" destOrd="0" presId="urn:microsoft.com/office/officeart/2005/8/layout/hProcess9"/>
    <dgm:cxn modelId="{D21DEE04-4AAB-4588-A4B4-43463531C312}" type="presParOf" srcId="{4C93077C-F455-4866-A318-982317D740CB}" destId="{DC0A69A2-D309-4C0E-84BC-48184F331E3D}" srcOrd="0" destOrd="0" presId="urn:microsoft.com/office/officeart/2005/8/layout/hProcess9"/>
    <dgm:cxn modelId="{0695E469-9311-4523-A25B-89ED3E619A7A}" type="presParOf" srcId="{4C93077C-F455-4866-A318-982317D740CB}" destId="{DFF65E69-CA0A-4CA1-B07E-954764B0B311}" srcOrd="1" destOrd="0" presId="urn:microsoft.com/office/officeart/2005/8/layout/hProcess9"/>
    <dgm:cxn modelId="{65201A89-466A-4935-BEC6-27C041B56FE1}" type="presParOf" srcId="{4C93077C-F455-4866-A318-982317D740CB}" destId="{E38D7F53-8F79-4608-8E94-061857C60F9F}" srcOrd="2" destOrd="0" presId="urn:microsoft.com/office/officeart/2005/8/layout/hProcess9"/>
    <dgm:cxn modelId="{644E0425-3D49-45C2-B8ED-E3EC513A7565}" type="presParOf" srcId="{4C93077C-F455-4866-A318-982317D740CB}" destId="{B5CA265B-6D8F-48E7-9A54-571D6F2C6F52}" srcOrd="3" destOrd="0" presId="urn:microsoft.com/office/officeart/2005/8/layout/hProcess9"/>
    <dgm:cxn modelId="{B157B1C7-A39C-4B43-A567-076252E27036}" type="presParOf" srcId="{4C93077C-F455-4866-A318-982317D740CB}" destId="{E6AAE528-FBB6-41EC-9A14-3B53AACA018B}" srcOrd="4" destOrd="0" presId="urn:microsoft.com/office/officeart/2005/8/layout/hProcess9"/>
    <dgm:cxn modelId="{135F7AA8-B7EA-44B8-8AC9-5972FA265BF6}" type="presParOf" srcId="{4C93077C-F455-4866-A318-982317D740CB}" destId="{F5B019C6-903E-4058-B10B-5BEF01CD75EC}" srcOrd="5" destOrd="0" presId="urn:microsoft.com/office/officeart/2005/8/layout/hProcess9"/>
    <dgm:cxn modelId="{4D889020-1A53-42D0-AFC3-A7DA926B49A9}" type="presParOf" srcId="{4C93077C-F455-4866-A318-982317D740CB}" destId="{B9F660EC-489C-45F9-A9E2-A11A757C8AD4}" srcOrd="6" destOrd="0" presId="urn:microsoft.com/office/officeart/2005/8/layout/hProcess9"/>
    <dgm:cxn modelId="{FE10DD3A-D87B-4829-9DC9-954D61150DE9}" type="presParOf" srcId="{4C93077C-F455-4866-A318-982317D740CB}" destId="{F3D706A7-C981-43DC-AEB3-F720ABC4F387}" srcOrd="7" destOrd="0" presId="urn:microsoft.com/office/officeart/2005/8/layout/hProcess9"/>
    <dgm:cxn modelId="{07BE95EB-F8E4-4AB3-B682-F5802D1C1078}" type="presParOf" srcId="{4C93077C-F455-4866-A318-982317D740CB}" destId="{B9865DA9-F704-49B4-838A-D7DC6FF9FEEF}" srcOrd="8" destOrd="0" presId="urn:microsoft.com/office/officeart/2005/8/layout/hProcess9"/>
    <dgm:cxn modelId="{36A3A38A-6583-4DF1-9F2D-2849EFF5C431}" type="presParOf" srcId="{4C93077C-F455-4866-A318-982317D740CB}" destId="{57CB4867-00C8-4267-A916-5E64DFFF4AFE}" srcOrd="9" destOrd="0" presId="urn:microsoft.com/office/officeart/2005/8/layout/hProcess9"/>
    <dgm:cxn modelId="{BD082704-F35D-4A3B-A6E6-0BE60B727995}" type="presParOf" srcId="{4C93077C-F455-4866-A318-982317D740CB}" destId="{ED2AD4D1-F813-4FFB-9B68-550EF873EC60}" srcOrd="1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421AB32-C3E5-4B74-81B4-5F46FF785D8A}" type="doc">
      <dgm:prSet loTypeId="urn:microsoft.com/office/officeart/2005/8/layout/hProcess9" loCatId="process" qsTypeId="urn:microsoft.com/office/officeart/2005/8/quickstyle/simple4" qsCatId="simple" csTypeId="urn:microsoft.com/office/officeart/2005/8/colors/accent1_2" csCatId="accent1" phldr="1"/>
      <dgm:spPr/>
    </dgm:pt>
    <dgm:pt modelId="{D7AA2164-3534-4C9A-B571-FAC3D16578A6}">
      <dgm:prSet phldrT="[텍스트]" custT="1"/>
      <dgm:spPr/>
      <dgm:t>
        <a:bodyPr/>
        <a:lstStyle/>
        <a:p>
          <a:pPr latinLnBrk="1"/>
          <a:r>
            <a:rPr lang="en-US" altLang="ko-KR" sz="400" b="1" dirty="0">
              <a:latin typeface="맑은 고딕" panose="020B0503020000020004" pitchFamily="50" charset="-127"/>
              <a:ea typeface="맑은 고딕" panose="020B0503020000020004" pitchFamily="50" charset="-127"/>
            </a:rPr>
            <a:t>Ad-hoc Review</a:t>
          </a:r>
          <a:endParaRPr lang="ko-KR" altLang="en-US" sz="400" b="1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20E650CB-D335-4C97-846C-5B4E3E2AB91C}" type="parTrans" cxnId="{9BBA4B3D-1456-444C-BD85-A49810E62929}">
      <dgm:prSet/>
      <dgm:spPr/>
      <dgm:t>
        <a:bodyPr/>
        <a:lstStyle/>
        <a:p>
          <a:pPr latinLnBrk="1"/>
          <a:endParaRPr lang="ko-KR" altLang="en-US" sz="4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F935AA23-A693-45D2-8D74-AAFF44DE1DD3}" type="sibTrans" cxnId="{9BBA4B3D-1456-444C-BD85-A49810E62929}">
      <dgm:prSet/>
      <dgm:spPr/>
      <dgm:t>
        <a:bodyPr/>
        <a:lstStyle/>
        <a:p>
          <a:pPr latinLnBrk="1"/>
          <a:endParaRPr lang="ko-KR" altLang="en-US" sz="4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B8C33D24-DB53-46D4-AD36-96236E6BF9A4}">
      <dgm:prSet phldrT="[텍스트]" custT="1">
        <dgm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pPr latinLnBrk="1"/>
          <a:r>
            <a:rPr lang="en-US" altLang="ko-KR" sz="400" b="1" dirty="0">
              <a:latin typeface="맑은 고딕" panose="020B0503020000020004" pitchFamily="50" charset="-127"/>
              <a:ea typeface="맑은 고딕" panose="020B0503020000020004" pitchFamily="50" charset="-127"/>
            </a:rPr>
            <a:t>Peer Deskcheck, Passaround</a:t>
          </a:r>
          <a:endParaRPr lang="ko-KR" altLang="en-US" sz="400" b="1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1BBBF79E-F123-4C0B-85F8-E187A4D0E62E}" type="parTrans" cxnId="{D0BA4734-E9CB-4634-9789-3D2699E963D6}">
      <dgm:prSet/>
      <dgm:spPr/>
      <dgm:t>
        <a:bodyPr/>
        <a:lstStyle/>
        <a:p>
          <a:pPr latinLnBrk="1"/>
          <a:endParaRPr lang="ko-KR" altLang="en-US" sz="4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C1C8321D-E5F4-4A95-99D7-C514E43589A6}" type="sibTrans" cxnId="{D0BA4734-E9CB-4634-9789-3D2699E963D6}">
      <dgm:prSet/>
      <dgm:spPr/>
      <dgm:t>
        <a:bodyPr/>
        <a:lstStyle/>
        <a:p>
          <a:pPr latinLnBrk="1"/>
          <a:endParaRPr lang="ko-KR" altLang="en-US" sz="4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68F632AD-FAEC-43A4-8959-0B871E7AA3F8}">
      <dgm:prSet phldrT="[텍스트]" custT="1">
        <dgm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pPr latinLnBrk="1"/>
          <a:r>
            <a:rPr lang="en-US" altLang="ko-KR" sz="400" b="1" dirty="0">
              <a:latin typeface="맑은 고딕" panose="020B0503020000020004" pitchFamily="50" charset="-127"/>
              <a:ea typeface="맑은 고딕" panose="020B0503020000020004" pitchFamily="50" charset="-127"/>
            </a:rPr>
            <a:t>Pair Programming, Pair Review</a:t>
          </a:r>
          <a:endParaRPr lang="ko-KR" altLang="en-US" sz="400" b="1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9E7C68EC-54B8-49E1-AB8E-2EF93BAEF656}" type="parTrans" cxnId="{21EC2653-7217-43DE-8C19-C9D06C038432}">
      <dgm:prSet/>
      <dgm:spPr/>
      <dgm:t>
        <a:bodyPr/>
        <a:lstStyle/>
        <a:p>
          <a:pPr latinLnBrk="1"/>
          <a:endParaRPr lang="ko-KR" altLang="en-US" sz="4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6A9BFCD7-44CF-47AF-8A62-5062D68619F7}" type="sibTrans" cxnId="{21EC2653-7217-43DE-8C19-C9D06C038432}">
      <dgm:prSet/>
      <dgm:spPr/>
      <dgm:t>
        <a:bodyPr/>
        <a:lstStyle/>
        <a:p>
          <a:pPr latinLnBrk="1"/>
          <a:endParaRPr lang="ko-KR" altLang="en-US" sz="4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DEDFDB93-005B-48F3-B072-6795927342CD}">
      <dgm:prSet phldrT="[텍스트]" custT="1">
        <dgm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pPr latinLnBrk="1"/>
          <a:r>
            <a:rPr lang="en-US" altLang="ko-KR" sz="400" b="1" dirty="0">
              <a:latin typeface="맑은 고딕" panose="020B0503020000020004" pitchFamily="50" charset="-127"/>
              <a:ea typeface="맑은 고딕" panose="020B0503020000020004" pitchFamily="50" charset="-127"/>
            </a:rPr>
            <a:t>Walkthrough</a:t>
          </a:r>
          <a:endParaRPr lang="ko-KR" altLang="en-US" sz="400" b="1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BCE98A0E-4500-4493-A5B9-43FF183AFA69}" type="parTrans" cxnId="{7E808BFF-6B27-4C53-B051-D2622F30CD06}">
      <dgm:prSet/>
      <dgm:spPr/>
      <dgm:t>
        <a:bodyPr/>
        <a:lstStyle/>
        <a:p>
          <a:pPr latinLnBrk="1"/>
          <a:endParaRPr lang="ko-KR" altLang="en-US" sz="4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695C6DEF-F21C-4431-ADE7-F639CA21CB39}" type="sibTrans" cxnId="{7E808BFF-6B27-4C53-B051-D2622F30CD06}">
      <dgm:prSet/>
      <dgm:spPr/>
      <dgm:t>
        <a:bodyPr/>
        <a:lstStyle/>
        <a:p>
          <a:pPr latinLnBrk="1"/>
          <a:endParaRPr lang="ko-KR" altLang="en-US" sz="4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D95E79ED-881B-467E-917E-158FD52DB231}">
      <dgm:prSet phldrT="[텍스트]" custT="1">
        <dgm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pPr latinLnBrk="1"/>
          <a:r>
            <a:rPr lang="en-US" altLang="ko-KR" sz="400" b="1" dirty="0">
              <a:latin typeface="맑은 고딕" panose="020B0503020000020004" pitchFamily="50" charset="-127"/>
              <a:ea typeface="맑은 고딕" panose="020B0503020000020004" pitchFamily="50" charset="-127"/>
            </a:rPr>
            <a:t>Team Review</a:t>
          </a:r>
          <a:endParaRPr lang="ko-KR" altLang="en-US" sz="400" b="1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4A59AF78-C52A-44E1-AF14-4E690FECF485}" type="parTrans" cxnId="{6C11B41C-FD7C-42AD-9710-7EDDEC870BE4}">
      <dgm:prSet/>
      <dgm:spPr/>
      <dgm:t>
        <a:bodyPr/>
        <a:lstStyle/>
        <a:p>
          <a:pPr latinLnBrk="1"/>
          <a:endParaRPr lang="ko-KR" altLang="en-US" sz="4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D13883D8-4FEE-4ECA-A8F6-3DC1118C87FE}" type="sibTrans" cxnId="{6C11B41C-FD7C-42AD-9710-7EDDEC870BE4}">
      <dgm:prSet/>
      <dgm:spPr/>
      <dgm:t>
        <a:bodyPr/>
        <a:lstStyle/>
        <a:p>
          <a:pPr latinLnBrk="1"/>
          <a:endParaRPr lang="ko-KR" altLang="en-US" sz="4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D01D49B2-56F7-44D6-8BAA-4A68C365903B}">
      <dgm:prSet phldrT="[텍스트]" custT="1">
        <dgm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pPr latinLnBrk="1"/>
          <a:r>
            <a:rPr lang="en-US" altLang="ko-KR" sz="400" b="1" dirty="0">
              <a:latin typeface="맑은 고딕" panose="020B0503020000020004" pitchFamily="50" charset="-127"/>
              <a:ea typeface="맑은 고딕" panose="020B0503020000020004" pitchFamily="50" charset="-127"/>
            </a:rPr>
            <a:t>Inspection</a:t>
          </a:r>
          <a:endParaRPr lang="ko-KR" altLang="en-US" sz="400" b="1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A08EFD20-0DF8-49FD-865C-71DED09B7403}" type="parTrans" cxnId="{E1F0067D-D60B-4858-9C80-67D9A7ACA281}">
      <dgm:prSet/>
      <dgm:spPr/>
      <dgm:t>
        <a:bodyPr/>
        <a:lstStyle/>
        <a:p>
          <a:pPr latinLnBrk="1"/>
          <a:endParaRPr lang="ko-KR" altLang="en-US" sz="4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A52F2A15-8083-4500-B850-1364CFD37D60}" type="sibTrans" cxnId="{E1F0067D-D60B-4858-9C80-67D9A7ACA281}">
      <dgm:prSet/>
      <dgm:spPr/>
      <dgm:t>
        <a:bodyPr/>
        <a:lstStyle/>
        <a:p>
          <a:pPr latinLnBrk="1"/>
          <a:endParaRPr lang="ko-KR" altLang="en-US" sz="4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61BA86FF-0CA9-406F-BFBE-EF8C14207460}" type="pres">
      <dgm:prSet presAssocID="{D421AB32-C3E5-4B74-81B4-5F46FF785D8A}" presName="CompostProcess" presStyleCnt="0">
        <dgm:presLayoutVars>
          <dgm:dir/>
          <dgm:resizeHandles val="exact"/>
        </dgm:presLayoutVars>
      </dgm:prSet>
      <dgm:spPr/>
    </dgm:pt>
    <dgm:pt modelId="{267095F5-E353-4B81-AE33-ACAE91959D48}" type="pres">
      <dgm:prSet presAssocID="{D421AB32-C3E5-4B74-81B4-5F46FF785D8A}" presName="arrow" presStyleLbl="bgShp" presStyleIdx="0" presStyleCnt="1" custScaleX="117647" custScaleY="93981"/>
      <dgm:spPr/>
    </dgm:pt>
    <dgm:pt modelId="{4C93077C-F455-4866-A318-982317D740CB}" type="pres">
      <dgm:prSet presAssocID="{D421AB32-C3E5-4B74-81B4-5F46FF785D8A}" presName="linearProcess" presStyleCnt="0"/>
      <dgm:spPr/>
    </dgm:pt>
    <dgm:pt modelId="{DC0A69A2-D309-4C0E-84BC-48184F331E3D}" type="pres">
      <dgm:prSet presAssocID="{D7AA2164-3534-4C9A-B571-FAC3D16578A6}" presName="textNode" presStyleLbl="node1" presStyleIdx="0" presStyleCnt="6">
        <dgm:presLayoutVars>
          <dgm:bulletEnabled val="1"/>
        </dgm:presLayoutVars>
      </dgm:prSet>
      <dgm:spPr/>
    </dgm:pt>
    <dgm:pt modelId="{DFF65E69-CA0A-4CA1-B07E-954764B0B311}" type="pres">
      <dgm:prSet presAssocID="{F935AA23-A693-45D2-8D74-AAFF44DE1DD3}" presName="sibTrans" presStyleCnt="0"/>
      <dgm:spPr/>
    </dgm:pt>
    <dgm:pt modelId="{E38D7F53-8F79-4608-8E94-061857C60F9F}" type="pres">
      <dgm:prSet presAssocID="{B8C33D24-DB53-46D4-AD36-96236E6BF9A4}" presName="textNode" presStyleLbl="node1" presStyleIdx="1" presStyleCnt="6">
        <dgm:presLayoutVars>
          <dgm:bulletEnabled val="1"/>
        </dgm:presLayoutVars>
      </dgm:prSet>
      <dgm:spPr/>
    </dgm:pt>
    <dgm:pt modelId="{B5CA265B-6D8F-48E7-9A54-571D6F2C6F52}" type="pres">
      <dgm:prSet presAssocID="{C1C8321D-E5F4-4A95-99D7-C514E43589A6}" presName="sibTrans" presStyleCnt="0"/>
      <dgm:spPr/>
    </dgm:pt>
    <dgm:pt modelId="{E6AAE528-FBB6-41EC-9A14-3B53AACA018B}" type="pres">
      <dgm:prSet presAssocID="{68F632AD-FAEC-43A4-8959-0B871E7AA3F8}" presName="textNode" presStyleLbl="node1" presStyleIdx="2" presStyleCnt="6">
        <dgm:presLayoutVars>
          <dgm:bulletEnabled val="1"/>
        </dgm:presLayoutVars>
      </dgm:prSet>
      <dgm:spPr/>
    </dgm:pt>
    <dgm:pt modelId="{F5B019C6-903E-4058-B10B-5BEF01CD75EC}" type="pres">
      <dgm:prSet presAssocID="{6A9BFCD7-44CF-47AF-8A62-5062D68619F7}" presName="sibTrans" presStyleCnt="0"/>
      <dgm:spPr/>
    </dgm:pt>
    <dgm:pt modelId="{B9F660EC-489C-45F9-A9E2-A11A757C8AD4}" type="pres">
      <dgm:prSet presAssocID="{DEDFDB93-005B-48F3-B072-6795927342CD}" presName="textNode" presStyleLbl="node1" presStyleIdx="3" presStyleCnt="6">
        <dgm:presLayoutVars>
          <dgm:bulletEnabled val="1"/>
        </dgm:presLayoutVars>
      </dgm:prSet>
      <dgm:spPr/>
    </dgm:pt>
    <dgm:pt modelId="{F3D706A7-C981-43DC-AEB3-F720ABC4F387}" type="pres">
      <dgm:prSet presAssocID="{695C6DEF-F21C-4431-ADE7-F639CA21CB39}" presName="sibTrans" presStyleCnt="0"/>
      <dgm:spPr/>
    </dgm:pt>
    <dgm:pt modelId="{B9865DA9-F704-49B4-838A-D7DC6FF9FEEF}" type="pres">
      <dgm:prSet presAssocID="{D95E79ED-881B-467E-917E-158FD52DB231}" presName="textNode" presStyleLbl="node1" presStyleIdx="4" presStyleCnt="6">
        <dgm:presLayoutVars>
          <dgm:bulletEnabled val="1"/>
        </dgm:presLayoutVars>
      </dgm:prSet>
      <dgm:spPr/>
    </dgm:pt>
    <dgm:pt modelId="{57CB4867-00C8-4267-A916-5E64DFFF4AFE}" type="pres">
      <dgm:prSet presAssocID="{D13883D8-4FEE-4ECA-A8F6-3DC1118C87FE}" presName="sibTrans" presStyleCnt="0"/>
      <dgm:spPr/>
    </dgm:pt>
    <dgm:pt modelId="{ED2AD4D1-F813-4FFB-9B68-550EF873EC60}" type="pres">
      <dgm:prSet presAssocID="{D01D49B2-56F7-44D6-8BAA-4A68C365903B}" presName="textNode" presStyleLbl="node1" presStyleIdx="5" presStyleCnt="6">
        <dgm:presLayoutVars>
          <dgm:bulletEnabled val="1"/>
        </dgm:presLayoutVars>
      </dgm:prSet>
      <dgm:spPr/>
    </dgm:pt>
  </dgm:ptLst>
  <dgm:cxnLst>
    <dgm:cxn modelId="{FA141D01-9F62-4D98-9EE3-23AC518EB03E}" type="presOf" srcId="{D95E79ED-881B-467E-917E-158FD52DB231}" destId="{B9865DA9-F704-49B4-838A-D7DC6FF9FEEF}" srcOrd="0" destOrd="0" presId="urn:microsoft.com/office/officeart/2005/8/layout/hProcess9"/>
    <dgm:cxn modelId="{55D1C606-197A-41FE-9CBC-6290CC880A1A}" type="presOf" srcId="{DEDFDB93-005B-48F3-B072-6795927342CD}" destId="{B9F660EC-489C-45F9-A9E2-A11A757C8AD4}" srcOrd="0" destOrd="0" presId="urn:microsoft.com/office/officeart/2005/8/layout/hProcess9"/>
    <dgm:cxn modelId="{9AA72C12-B757-43DF-A54C-A4D66E4678C2}" type="presOf" srcId="{D7AA2164-3534-4C9A-B571-FAC3D16578A6}" destId="{DC0A69A2-D309-4C0E-84BC-48184F331E3D}" srcOrd="0" destOrd="0" presId="urn:microsoft.com/office/officeart/2005/8/layout/hProcess9"/>
    <dgm:cxn modelId="{6C11B41C-FD7C-42AD-9710-7EDDEC870BE4}" srcId="{D421AB32-C3E5-4B74-81B4-5F46FF785D8A}" destId="{D95E79ED-881B-467E-917E-158FD52DB231}" srcOrd="4" destOrd="0" parTransId="{4A59AF78-C52A-44E1-AF14-4E690FECF485}" sibTransId="{D13883D8-4FEE-4ECA-A8F6-3DC1118C87FE}"/>
    <dgm:cxn modelId="{5A7D502C-6315-4946-9E25-0A98F16D9B6C}" type="presOf" srcId="{D421AB32-C3E5-4B74-81B4-5F46FF785D8A}" destId="{61BA86FF-0CA9-406F-BFBE-EF8C14207460}" srcOrd="0" destOrd="0" presId="urn:microsoft.com/office/officeart/2005/8/layout/hProcess9"/>
    <dgm:cxn modelId="{D0BA4734-E9CB-4634-9789-3D2699E963D6}" srcId="{D421AB32-C3E5-4B74-81B4-5F46FF785D8A}" destId="{B8C33D24-DB53-46D4-AD36-96236E6BF9A4}" srcOrd="1" destOrd="0" parTransId="{1BBBF79E-F123-4C0B-85F8-E187A4D0E62E}" sibTransId="{C1C8321D-E5F4-4A95-99D7-C514E43589A6}"/>
    <dgm:cxn modelId="{1D8F3037-9BD2-4AFB-9292-A47BD827B5EB}" type="presOf" srcId="{B8C33D24-DB53-46D4-AD36-96236E6BF9A4}" destId="{E38D7F53-8F79-4608-8E94-061857C60F9F}" srcOrd="0" destOrd="0" presId="urn:microsoft.com/office/officeart/2005/8/layout/hProcess9"/>
    <dgm:cxn modelId="{9BBA4B3D-1456-444C-BD85-A49810E62929}" srcId="{D421AB32-C3E5-4B74-81B4-5F46FF785D8A}" destId="{D7AA2164-3534-4C9A-B571-FAC3D16578A6}" srcOrd="0" destOrd="0" parTransId="{20E650CB-D335-4C97-846C-5B4E3E2AB91C}" sibTransId="{F935AA23-A693-45D2-8D74-AAFF44DE1DD3}"/>
    <dgm:cxn modelId="{95D79A3D-1675-44C7-8BC0-47592489CEB7}" type="presOf" srcId="{D01D49B2-56F7-44D6-8BAA-4A68C365903B}" destId="{ED2AD4D1-F813-4FFB-9B68-550EF873EC60}" srcOrd="0" destOrd="0" presId="urn:microsoft.com/office/officeart/2005/8/layout/hProcess9"/>
    <dgm:cxn modelId="{21EC2653-7217-43DE-8C19-C9D06C038432}" srcId="{D421AB32-C3E5-4B74-81B4-5F46FF785D8A}" destId="{68F632AD-FAEC-43A4-8959-0B871E7AA3F8}" srcOrd="2" destOrd="0" parTransId="{9E7C68EC-54B8-49E1-AB8E-2EF93BAEF656}" sibTransId="{6A9BFCD7-44CF-47AF-8A62-5062D68619F7}"/>
    <dgm:cxn modelId="{E1F0067D-D60B-4858-9C80-67D9A7ACA281}" srcId="{D421AB32-C3E5-4B74-81B4-5F46FF785D8A}" destId="{D01D49B2-56F7-44D6-8BAA-4A68C365903B}" srcOrd="5" destOrd="0" parTransId="{A08EFD20-0DF8-49FD-865C-71DED09B7403}" sibTransId="{A52F2A15-8083-4500-B850-1364CFD37D60}"/>
    <dgm:cxn modelId="{1E1850F1-C1AD-49DE-975C-DF61FF6EB49B}" type="presOf" srcId="{68F632AD-FAEC-43A4-8959-0B871E7AA3F8}" destId="{E6AAE528-FBB6-41EC-9A14-3B53AACA018B}" srcOrd="0" destOrd="0" presId="urn:microsoft.com/office/officeart/2005/8/layout/hProcess9"/>
    <dgm:cxn modelId="{7E808BFF-6B27-4C53-B051-D2622F30CD06}" srcId="{D421AB32-C3E5-4B74-81B4-5F46FF785D8A}" destId="{DEDFDB93-005B-48F3-B072-6795927342CD}" srcOrd="3" destOrd="0" parTransId="{BCE98A0E-4500-4493-A5B9-43FF183AFA69}" sibTransId="{695C6DEF-F21C-4431-ADE7-F639CA21CB39}"/>
    <dgm:cxn modelId="{9BD98FC2-5D6A-4F59-BBF8-4AF45E97A7F1}" type="presParOf" srcId="{61BA86FF-0CA9-406F-BFBE-EF8C14207460}" destId="{267095F5-E353-4B81-AE33-ACAE91959D48}" srcOrd="0" destOrd="0" presId="urn:microsoft.com/office/officeart/2005/8/layout/hProcess9"/>
    <dgm:cxn modelId="{B6CA4921-03EE-4381-9F16-15E6C4AD12AC}" type="presParOf" srcId="{61BA86FF-0CA9-406F-BFBE-EF8C14207460}" destId="{4C93077C-F455-4866-A318-982317D740CB}" srcOrd="1" destOrd="0" presId="urn:microsoft.com/office/officeart/2005/8/layout/hProcess9"/>
    <dgm:cxn modelId="{D21DEE04-4AAB-4588-A4B4-43463531C312}" type="presParOf" srcId="{4C93077C-F455-4866-A318-982317D740CB}" destId="{DC0A69A2-D309-4C0E-84BC-48184F331E3D}" srcOrd="0" destOrd="0" presId="urn:microsoft.com/office/officeart/2005/8/layout/hProcess9"/>
    <dgm:cxn modelId="{0695E469-9311-4523-A25B-89ED3E619A7A}" type="presParOf" srcId="{4C93077C-F455-4866-A318-982317D740CB}" destId="{DFF65E69-CA0A-4CA1-B07E-954764B0B311}" srcOrd="1" destOrd="0" presId="urn:microsoft.com/office/officeart/2005/8/layout/hProcess9"/>
    <dgm:cxn modelId="{65201A89-466A-4935-BEC6-27C041B56FE1}" type="presParOf" srcId="{4C93077C-F455-4866-A318-982317D740CB}" destId="{E38D7F53-8F79-4608-8E94-061857C60F9F}" srcOrd="2" destOrd="0" presId="urn:microsoft.com/office/officeart/2005/8/layout/hProcess9"/>
    <dgm:cxn modelId="{644E0425-3D49-45C2-B8ED-E3EC513A7565}" type="presParOf" srcId="{4C93077C-F455-4866-A318-982317D740CB}" destId="{B5CA265B-6D8F-48E7-9A54-571D6F2C6F52}" srcOrd="3" destOrd="0" presId="urn:microsoft.com/office/officeart/2005/8/layout/hProcess9"/>
    <dgm:cxn modelId="{B157B1C7-A39C-4B43-A567-076252E27036}" type="presParOf" srcId="{4C93077C-F455-4866-A318-982317D740CB}" destId="{E6AAE528-FBB6-41EC-9A14-3B53AACA018B}" srcOrd="4" destOrd="0" presId="urn:microsoft.com/office/officeart/2005/8/layout/hProcess9"/>
    <dgm:cxn modelId="{135F7AA8-B7EA-44B8-8AC9-5972FA265BF6}" type="presParOf" srcId="{4C93077C-F455-4866-A318-982317D740CB}" destId="{F5B019C6-903E-4058-B10B-5BEF01CD75EC}" srcOrd="5" destOrd="0" presId="urn:microsoft.com/office/officeart/2005/8/layout/hProcess9"/>
    <dgm:cxn modelId="{4D889020-1A53-42D0-AFC3-A7DA926B49A9}" type="presParOf" srcId="{4C93077C-F455-4866-A318-982317D740CB}" destId="{B9F660EC-489C-45F9-A9E2-A11A757C8AD4}" srcOrd="6" destOrd="0" presId="urn:microsoft.com/office/officeart/2005/8/layout/hProcess9"/>
    <dgm:cxn modelId="{FE10DD3A-D87B-4829-9DC9-954D61150DE9}" type="presParOf" srcId="{4C93077C-F455-4866-A318-982317D740CB}" destId="{F3D706A7-C981-43DC-AEB3-F720ABC4F387}" srcOrd="7" destOrd="0" presId="urn:microsoft.com/office/officeart/2005/8/layout/hProcess9"/>
    <dgm:cxn modelId="{07BE95EB-F8E4-4AB3-B682-F5802D1C1078}" type="presParOf" srcId="{4C93077C-F455-4866-A318-982317D740CB}" destId="{B9865DA9-F704-49B4-838A-D7DC6FF9FEEF}" srcOrd="8" destOrd="0" presId="urn:microsoft.com/office/officeart/2005/8/layout/hProcess9"/>
    <dgm:cxn modelId="{36A3A38A-6583-4DF1-9F2D-2849EFF5C431}" type="presParOf" srcId="{4C93077C-F455-4866-A318-982317D740CB}" destId="{57CB4867-00C8-4267-A916-5E64DFFF4AFE}" srcOrd="9" destOrd="0" presId="urn:microsoft.com/office/officeart/2005/8/layout/hProcess9"/>
    <dgm:cxn modelId="{BD082704-F35D-4A3B-A6E6-0BE60B727995}" type="presParOf" srcId="{4C93077C-F455-4866-A318-982317D740CB}" destId="{ED2AD4D1-F813-4FFB-9B68-550EF873EC60}" srcOrd="1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D421AB32-C3E5-4B74-81B4-5F46FF785D8A}" type="doc">
      <dgm:prSet loTypeId="urn:microsoft.com/office/officeart/2005/8/layout/hProcess9" loCatId="process" qsTypeId="urn:microsoft.com/office/officeart/2005/8/quickstyle/simple4" qsCatId="simple" csTypeId="urn:microsoft.com/office/officeart/2005/8/colors/accent1_2" csCatId="accent1" phldr="1"/>
      <dgm:spPr/>
    </dgm:pt>
    <dgm:pt modelId="{D7AA2164-3534-4C9A-B571-FAC3D16578A6}">
      <dgm:prSet phldrT="[텍스트]" custT="1"/>
      <dgm:spPr/>
      <dgm:t>
        <a:bodyPr/>
        <a:lstStyle/>
        <a:p>
          <a:pPr latinLnBrk="1"/>
          <a:r>
            <a:rPr lang="en-US" altLang="ko-KR" sz="400" b="1" dirty="0">
              <a:latin typeface="맑은 고딕" panose="020B0503020000020004" pitchFamily="50" charset="-127"/>
              <a:ea typeface="맑은 고딕" panose="020B0503020000020004" pitchFamily="50" charset="-127"/>
            </a:rPr>
            <a:t>Ad-hoc Review</a:t>
          </a:r>
          <a:endParaRPr lang="ko-KR" altLang="en-US" sz="400" b="1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20E650CB-D335-4C97-846C-5B4E3E2AB91C}" type="parTrans" cxnId="{9BBA4B3D-1456-444C-BD85-A49810E62929}">
      <dgm:prSet/>
      <dgm:spPr/>
      <dgm:t>
        <a:bodyPr/>
        <a:lstStyle/>
        <a:p>
          <a:pPr latinLnBrk="1"/>
          <a:endParaRPr lang="ko-KR" altLang="en-US" sz="4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F935AA23-A693-45D2-8D74-AAFF44DE1DD3}" type="sibTrans" cxnId="{9BBA4B3D-1456-444C-BD85-A49810E62929}">
      <dgm:prSet/>
      <dgm:spPr/>
      <dgm:t>
        <a:bodyPr/>
        <a:lstStyle/>
        <a:p>
          <a:pPr latinLnBrk="1"/>
          <a:endParaRPr lang="ko-KR" altLang="en-US" sz="4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B8C33D24-DB53-46D4-AD36-96236E6BF9A4}">
      <dgm:prSet phldrT="[텍스트]" custT="1">
        <dgm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pPr latinLnBrk="1"/>
          <a:r>
            <a:rPr lang="en-US" altLang="ko-KR" sz="400" b="1" dirty="0">
              <a:latin typeface="맑은 고딕" panose="020B0503020000020004" pitchFamily="50" charset="-127"/>
              <a:ea typeface="맑은 고딕" panose="020B0503020000020004" pitchFamily="50" charset="-127"/>
            </a:rPr>
            <a:t>Peer Deskcheck, Passaround</a:t>
          </a:r>
          <a:endParaRPr lang="ko-KR" altLang="en-US" sz="400" b="1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1BBBF79E-F123-4C0B-85F8-E187A4D0E62E}" type="parTrans" cxnId="{D0BA4734-E9CB-4634-9789-3D2699E963D6}">
      <dgm:prSet/>
      <dgm:spPr/>
      <dgm:t>
        <a:bodyPr/>
        <a:lstStyle/>
        <a:p>
          <a:pPr latinLnBrk="1"/>
          <a:endParaRPr lang="ko-KR" altLang="en-US" sz="4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C1C8321D-E5F4-4A95-99D7-C514E43589A6}" type="sibTrans" cxnId="{D0BA4734-E9CB-4634-9789-3D2699E963D6}">
      <dgm:prSet/>
      <dgm:spPr/>
      <dgm:t>
        <a:bodyPr/>
        <a:lstStyle/>
        <a:p>
          <a:pPr latinLnBrk="1"/>
          <a:endParaRPr lang="ko-KR" altLang="en-US" sz="4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68F632AD-FAEC-43A4-8959-0B871E7AA3F8}">
      <dgm:prSet phldrT="[텍스트]" custT="1">
        <dgm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pPr latinLnBrk="1"/>
          <a:r>
            <a:rPr lang="en-US" altLang="ko-KR" sz="400" b="1" dirty="0">
              <a:latin typeface="맑은 고딕" panose="020B0503020000020004" pitchFamily="50" charset="-127"/>
              <a:ea typeface="맑은 고딕" panose="020B0503020000020004" pitchFamily="50" charset="-127"/>
            </a:rPr>
            <a:t>Pair Programming, Pair Review</a:t>
          </a:r>
          <a:endParaRPr lang="ko-KR" altLang="en-US" sz="400" b="1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9E7C68EC-54B8-49E1-AB8E-2EF93BAEF656}" type="parTrans" cxnId="{21EC2653-7217-43DE-8C19-C9D06C038432}">
      <dgm:prSet/>
      <dgm:spPr/>
      <dgm:t>
        <a:bodyPr/>
        <a:lstStyle/>
        <a:p>
          <a:pPr latinLnBrk="1"/>
          <a:endParaRPr lang="ko-KR" altLang="en-US" sz="4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6A9BFCD7-44CF-47AF-8A62-5062D68619F7}" type="sibTrans" cxnId="{21EC2653-7217-43DE-8C19-C9D06C038432}">
      <dgm:prSet/>
      <dgm:spPr/>
      <dgm:t>
        <a:bodyPr/>
        <a:lstStyle/>
        <a:p>
          <a:pPr latinLnBrk="1"/>
          <a:endParaRPr lang="ko-KR" altLang="en-US" sz="4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DEDFDB93-005B-48F3-B072-6795927342CD}">
      <dgm:prSet phldrT="[텍스트]" custT="1">
        <dgm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pPr latinLnBrk="1"/>
          <a:r>
            <a:rPr lang="en-US" altLang="ko-KR" sz="400" b="1" dirty="0">
              <a:latin typeface="맑은 고딕" panose="020B0503020000020004" pitchFamily="50" charset="-127"/>
              <a:ea typeface="맑은 고딕" panose="020B0503020000020004" pitchFamily="50" charset="-127"/>
            </a:rPr>
            <a:t>Walkthrough</a:t>
          </a:r>
          <a:endParaRPr lang="ko-KR" altLang="en-US" sz="400" b="1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BCE98A0E-4500-4493-A5B9-43FF183AFA69}" type="parTrans" cxnId="{7E808BFF-6B27-4C53-B051-D2622F30CD06}">
      <dgm:prSet/>
      <dgm:spPr/>
      <dgm:t>
        <a:bodyPr/>
        <a:lstStyle/>
        <a:p>
          <a:pPr latinLnBrk="1"/>
          <a:endParaRPr lang="ko-KR" altLang="en-US" sz="4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695C6DEF-F21C-4431-ADE7-F639CA21CB39}" type="sibTrans" cxnId="{7E808BFF-6B27-4C53-B051-D2622F30CD06}">
      <dgm:prSet/>
      <dgm:spPr/>
      <dgm:t>
        <a:bodyPr/>
        <a:lstStyle/>
        <a:p>
          <a:pPr latinLnBrk="1"/>
          <a:endParaRPr lang="ko-KR" altLang="en-US" sz="4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D95E79ED-881B-467E-917E-158FD52DB231}">
      <dgm:prSet phldrT="[텍스트]" custT="1">
        <dgm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pPr latinLnBrk="1"/>
          <a:r>
            <a:rPr lang="en-US" altLang="ko-KR" sz="400" b="1" dirty="0">
              <a:latin typeface="맑은 고딕" panose="020B0503020000020004" pitchFamily="50" charset="-127"/>
              <a:ea typeface="맑은 고딕" panose="020B0503020000020004" pitchFamily="50" charset="-127"/>
            </a:rPr>
            <a:t>Team Review</a:t>
          </a:r>
          <a:endParaRPr lang="ko-KR" altLang="en-US" sz="400" b="1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4A59AF78-C52A-44E1-AF14-4E690FECF485}" type="parTrans" cxnId="{6C11B41C-FD7C-42AD-9710-7EDDEC870BE4}">
      <dgm:prSet/>
      <dgm:spPr/>
      <dgm:t>
        <a:bodyPr/>
        <a:lstStyle/>
        <a:p>
          <a:pPr latinLnBrk="1"/>
          <a:endParaRPr lang="ko-KR" altLang="en-US" sz="4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D13883D8-4FEE-4ECA-A8F6-3DC1118C87FE}" type="sibTrans" cxnId="{6C11B41C-FD7C-42AD-9710-7EDDEC870BE4}">
      <dgm:prSet/>
      <dgm:spPr/>
      <dgm:t>
        <a:bodyPr/>
        <a:lstStyle/>
        <a:p>
          <a:pPr latinLnBrk="1"/>
          <a:endParaRPr lang="ko-KR" altLang="en-US" sz="4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D01D49B2-56F7-44D6-8BAA-4A68C365903B}">
      <dgm:prSet phldrT="[텍스트]" custT="1">
        <dgm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pPr latinLnBrk="1"/>
          <a:r>
            <a:rPr lang="en-US" altLang="ko-KR" sz="400" b="1" dirty="0">
              <a:latin typeface="맑은 고딕" panose="020B0503020000020004" pitchFamily="50" charset="-127"/>
              <a:ea typeface="맑은 고딕" panose="020B0503020000020004" pitchFamily="50" charset="-127"/>
            </a:rPr>
            <a:t>Inspection</a:t>
          </a:r>
          <a:endParaRPr lang="ko-KR" altLang="en-US" sz="400" b="1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A08EFD20-0DF8-49FD-865C-71DED09B7403}" type="parTrans" cxnId="{E1F0067D-D60B-4858-9C80-67D9A7ACA281}">
      <dgm:prSet/>
      <dgm:spPr/>
      <dgm:t>
        <a:bodyPr/>
        <a:lstStyle/>
        <a:p>
          <a:pPr latinLnBrk="1"/>
          <a:endParaRPr lang="ko-KR" altLang="en-US" sz="4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A52F2A15-8083-4500-B850-1364CFD37D60}" type="sibTrans" cxnId="{E1F0067D-D60B-4858-9C80-67D9A7ACA281}">
      <dgm:prSet/>
      <dgm:spPr/>
      <dgm:t>
        <a:bodyPr/>
        <a:lstStyle/>
        <a:p>
          <a:pPr latinLnBrk="1"/>
          <a:endParaRPr lang="ko-KR" altLang="en-US" sz="4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61BA86FF-0CA9-406F-BFBE-EF8C14207460}" type="pres">
      <dgm:prSet presAssocID="{D421AB32-C3E5-4B74-81B4-5F46FF785D8A}" presName="CompostProcess" presStyleCnt="0">
        <dgm:presLayoutVars>
          <dgm:dir/>
          <dgm:resizeHandles val="exact"/>
        </dgm:presLayoutVars>
      </dgm:prSet>
      <dgm:spPr/>
    </dgm:pt>
    <dgm:pt modelId="{267095F5-E353-4B81-AE33-ACAE91959D48}" type="pres">
      <dgm:prSet presAssocID="{D421AB32-C3E5-4B74-81B4-5F46FF785D8A}" presName="arrow" presStyleLbl="bgShp" presStyleIdx="0" presStyleCnt="1" custScaleX="117647" custScaleY="93981"/>
      <dgm:spPr/>
    </dgm:pt>
    <dgm:pt modelId="{4C93077C-F455-4866-A318-982317D740CB}" type="pres">
      <dgm:prSet presAssocID="{D421AB32-C3E5-4B74-81B4-5F46FF785D8A}" presName="linearProcess" presStyleCnt="0"/>
      <dgm:spPr/>
    </dgm:pt>
    <dgm:pt modelId="{DC0A69A2-D309-4C0E-84BC-48184F331E3D}" type="pres">
      <dgm:prSet presAssocID="{D7AA2164-3534-4C9A-B571-FAC3D16578A6}" presName="textNode" presStyleLbl="node1" presStyleIdx="0" presStyleCnt="6">
        <dgm:presLayoutVars>
          <dgm:bulletEnabled val="1"/>
        </dgm:presLayoutVars>
      </dgm:prSet>
      <dgm:spPr/>
    </dgm:pt>
    <dgm:pt modelId="{DFF65E69-CA0A-4CA1-B07E-954764B0B311}" type="pres">
      <dgm:prSet presAssocID="{F935AA23-A693-45D2-8D74-AAFF44DE1DD3}" presName="sibTrans" presStyleCnt="0"/>
      <dgm:spPr/>
    </dgm:pt>
    <dgm:pt modelId="{E38D7F53-8F79-4608-8E94-061857C60F9F}" type="pres">
      <dgm:prSet presAssocID="{B8C33D24-DB53-46D4-AD36-96236E6BF9A4}" presName="textNode" presStyleLbl="node1" presStyleIdx="1" presStyleCnt="6">
        <dgm:presLayoutVars>
          <dgm:bulletEnabled val="1"/>
        </dgm:presLayoutVars>
      </dgm:prSet>
      <dgm:spPr/>
    </dgm:pt>
    <dgm:pt modelId="{B5CA265B-6D8F-48E7-9A54-571D6F2C6F52}" type="pres">
      <dgm:prSet presAssocID="{C1C8321D-E5F4-4A95-99D7-C514E43589A6}" presName="sibTrans" presStyleCnt="0"/>
      <dgm:spPr/>
    </dgm:pt>
    <dgm:pt modelId="{E6AAE528-FBB6-41EC-9A14-3B53AACA018B}" type="pres">
      <dgm:prSet presAssocID="{68F632AD-FAEC-43A4-8959-0B871E7AA3F8}" presName="textNode" presStyleLbl="node1" presStyleIdx="2" presStyleCnt="6">
        <dgm:presLayoutVars>
          <dgm:bulletEnabled val="1"/>
        </dgm:presLayoutVars>
      </dgm:prSet>
      <dgm:spPr/>
    </dgm:pt>
    <dgm:pt modelId="{F5B019C6-903E-4058-B10B-5BEF01CD75EC}" type="pres">
      <dgm:prSet presAssocID="{6A9BFCD7-44CF-47AF-8A62-5062D68619F7}" presName="sibTrans" presStyleCnt="0"/>
      <dgm:spPr/>
    </dgm:pt>
    <dgm:pt modelId="{B9F660EC-489C-45F9-A9E2-A11A757C8AD4}" type="pres">
      <dgm:prSet presAssocID="{DEDFDB93-005B-48F3-B072-6795927342CD}" presName="textNode" presStyleLbl="node1" presStyleIdx="3" presStyleCnt="6">
        <dgm:presLayoutVars>
          <dgm:bulletEnabled val="1"/>
        </dgm:presLayoutVars>
      </dgm:prSet>
      <dgm:spPr/>
    </dgm:pt>
    <dgm:pt modelId="{F3D706A7-C981-43DC-AEB3-F720ABC4F387}" type="pres">
      <dgm:prSet presAssocID="{695C6DEF-F21C-4431-ADE7-F639CA21CB39}" presName="sibTrans" presStyleCnt="0"/>
      <dgm:spPr/>
    </dgm:pt>
    <dgm:pt modelId="{B9865DA9-F704-49B4-838A-D7DC6FF9FEEF}" type="pres">
      <dgm:prSet presAssocID="{D95E79ED-881B-467E-917E-158FD52DB231}" presName="textNode" presStyleLbl="node1" presStyleIdx="4" presStyleCnt="6">
        <dgm:presLayoutVars>
          <dgm:bulletEnabled val="1"/>
        </dgm:presLayoutVars>
      </dgm:prSet>
      <dgm:spPr/>
    </dgm:pt>
    <dgm:pt modelId="{57CB4867-00C8-4267-A916-5E64DFFF4AFE}" type="pres">
      <dgm:prSet presAssocID="{D13883D8-4FEE-4ECA-A8F6-3DC1118C87FE}" presName="sibTrans" presStyleCnt="0"/>
      <dgm:spPr/>
    </dgm:pt>
    <dgm:pt modelId="{ED2AD4D1-F813-4FFB-9B68-550EF873EC60}" type="pres">
      <dgm:prSet presAssocID="{D01D49B2-56F7-44D6-8BAA-4A68C365903B}" presName="textNode" presStyleLbl="node1" presStyleIdx="5" presStyleCnt="6">
        <dgm:presLayoutVars>
          <dgm:bulletEnabled val="1"/>
        </dgm:presLayoutVars>
      </dgm:prSet>
      <dgm:spPr/>
    </dgm:pt>
  </dgm:ptLst>
  <dgm:cxnLst>
    <dgm:cxn modelId="{FA141D01-9F62-4D98-9EE3-23AC518EB03E}" type="presOf" srcId="{D95E79ED-881B-467E-917E-158FD52DB231}" destId="{B9865DA9-F704-49B4-838A-D7DC6FF9FEEF}" srcOrd="0" destOrd="0" presId="urn:microsoft.com/office/officeart/2005/8/layout/hProcess9"/>
    <dgm:cxn modelId="{55D1C606-197A-41FE-9CBC-6290CC880A1A}" type="presOf" srcId="{DEDFDB93-005B-48F3-B072-6795927342CD}" destId="{B9F660EC-489C-45F9-A9E2-A11A757C8AD4}" srcOrd="0" destOrd="0" presId="urn:microsoft.com/office/officeart/2005/8/layout/hProcess9"/>
    <dgm:cxn modelId="{9AA72C12-B757-43DF-A54C-A4D66E4678C2}" type="presOf" srcId="{D7AA2164-3534-4C9A-B571-FAC3D16578A6}" destId="{DC0A69A2-D309-4C0E-84BC-48184F331E3D}" srcOrd="0" destOrd="0" presId="urn:microsoft.com/office/officeart/2005/8/layout/hProcess9"/>
    <dgm:cxn modelId="{6C11B41C-FD7C-42AD-9710-7EDDEC870BE4}" srcId="{D421AB32-C3E5-4B74-81B4-5F46FF785D8A}" destId="{D95E79ED-881B-467E-917E-158FD52DB231}" srcOrd="4" destOrd="0" parTransId="{4A59AF78-C52A-44E1-AF14-4E690FECF485}" sibTransId="{D13883D8-4FEE-4ECA-A8F6-3DC1118C87FE}"/>
    <dgm:cxn modelId="{5A7D502C-6315-4946-9E25-0A98F16D9B6C}" type="presOf" srcId="{D421AB32-C3E5-4B74-81B4-5F46FF785D8A}" destId="{61BA86FF-0CA9-406F-BFBE-EF8C14207460}" srcOrd="0" destOrd="0" presId="urn:microsoft.com/office/officeart/2005/8/layout/hProcess9"/>
    <dgm:cxn modelId="{D0BA4734-E9CB-4634-9789-3D2699E963D6}" srcId="{D421AB32-C3E5-4B74-81B4-5F46FF785D8A}" destId="{B8C33D24-DB53-46D4-AD36-96236E6BF9A4}" srcOrd="1" destOrd="0" parTransId="{1BBBF79E-F123-4C0B-85F8-E187A4D0E62E}" sibTransId="{C1C8321D-E5F4-4A95-99D7-C514E43589A6}"/>
    <dgm:cxn modelId="{1D8F3037-9BD2-4AFB-9292-A47BD827B5EB}" type="presOf" srcId="{B8C33D24-DB53-46D4-AD36-96236E6BF9A4}" destId="{E38D7F53-8F79-4608-8E94-061857C60F9F}" srcOrd="0" destOrd="0" presId="urn:microsoft.com/office/officeart/2005/8/layout/hProcess9"/>
    <dgm:cxn modelId="{9BBA4B3D-1456-444C-BD85-A49810E62929}" srcId="{D421AB32-C3E5-4B74-81B4-5F46FF785D8A}" destId="{D7AA2164-3534-4C9A-B571-FAC3D16578A6}" srcOrd="0" destOrd="0" parTransId="{20E650CB-D335-4C97-846C-5B4E3E2AB91C}" sibTransId="{F935AA23-A693-45D2-8D74-AAFF44DE1DD3}"/>
    <dgm:cxn modelId="{95D79A3D-1675-44C7-8BC0-47592489CEB7}" type="presOf" srcId="{D01D49B2-56F7-44D6-8BAA-4A68C365903B}" destId="{ED2AD4D1-F813-4FFB-9B68-550EF873EC60}" srcOrd="0" destOrd="0" presId="urn:microsoft.com/office/officeart/2005/8/layout/hProcess9"/>
    <dgm:cxn modelId="{21EC2653-7217-43DE-8C19-C9D06C038432}" srcId="{D421AB32-C3E5-4B74-81B4-5F46FF785D8A}" destId="{68F632AD-FAEC-43A4-8959-0B871E7AA3F8}" srcOrd="2" destOrd="0" parTransId="{9E7C68EC-54B8-49E1-AB8E-2EF93BAEF656}" sibTransId="{6A9BFCD7-44CF-47AF-8A62-5062D68619F7}"/>
    <dgm:cxn modelId="{E1F0067D-D60B-4858-9C80-67D9A7ACA281}" srcId="{D421AB32-C3E5-4B74-81B4-5F46FF785D8A}" destId="{D01D49B2-56F7-44D6-8BAA-4A68C365903B}" srcOrd="5" destOrd="0" parTransId="{A08EFD20-0DF8-49FD-865C-71DED09B7403}" sibTransId="{A52F2A15-8083-4500-B850-1364CFD37D60}"/>
    <dgm:cxn modelId="{1E1850F1-C1AD-49DE-975C-DF61FF6EB49B}" type="presOf" srcId="{68F632AD-FAEC-43A4-8959-0B871E7AA3F8}" destId="{E6AAE528-FBB6-41EC-9A14-3B53AACA018B}" srcOrd="0" destOrd="0" presId="urn:microsoft.com/office/officeart/2005/8/layout/hProcess9"/>
    <dgm:cxn modelId="{7E808BFF-6B27-4C53-B051-D2622F30CD06}" srcId="{D421AB32-C3E5-4B74-81B4-5F46FF785D8A}" destId="{DEDFDB93-005B-48F3-B072-6795927342CD}" srcOrd="3" destOrd="0" parTransId="{BCE98A0E-4500-4493-A5B9-43FF183AFA69}" sibTransId="{695C6DEF-F21C-4431-ADE7-F639CA21CB39}"/>
    <dgm:cxn modelId="{9BD98FC2-5D6A-4F59-BBF8-4AF45E97A7F1}" type="presParOf" srcId="{61BA86FF-0CA9-406F-BFBE-EF8C14207460}" destId="{267095F5-E353-4B81-AE33-ACAE91959D48}" srcOrd="0" destOrd="0" presId="urn:microsoft.com/office/officeart/2005/8/layout/hProcess9"/>
    <dgm:cxn modelId="{B6CA4921-03EE-4381-9F16-15E6C4AD12AC}" type="presParOf" srcId="{61BA86FF-0CA9-406F-BFBE-EF8C14207460}" destId="{4C93077C-F455-4866-A318-982317D740CB}" srcOrd="1" destOrd="0" presId="urn:microsoft.com/office/officeart/2005/8/layout/hProcess9"/>
    <dgm:cxn modelId="{D21DEE04-4AAB-4588-A4B4-43463531C312}" type="presParOf" srcId="{4C93077C-F455-4866-A318-982317D740CB}" destId="{DC0A69A2-D309-4C0E-84BC-48184F331E3D}" srcOrd="0" destOrd="0" presId="urn:microsoft.com/office/officeart/2005/8/layout/hProcess9"/>
    <dgm:cxn modelId="{0695E469-9311-4523-A25B-89ED3E619A7A}" type="presParOf" srcId="{4C93077C-F455-4866-A318-982317D740CB}" destId="{DFF65E69-CA0A-4CA1-B07E-954764B0B311}" srcOrd="1" destOrd="0" presId="urn:microsoft.com/office/officeart/2005/8/layout/hProcess9"/>
    <dgm:cxn modelId="{65201A89-466A-4935-BEC6-27C041B56FE1}" type="presParOf" srcId="{4C93077C-F455-4866-A318-982317D740CB}" destId="{E38D7F53-8F79-4608-8E94-061857C60F9F}" srcOrd="2" destOrd="0" presId="urn:microsoft.com/office/officeart/2005/8/layout/hProcess9"/>
    <dgm:cxn modelId="{644E0425-3D49-45C2-B8ED-E3EC513A7565}" type="presParOf" srcId="{4C93077C-F455-4866-A318-982317D740CB}" destId="{B5CA265B-6D8F-48E7-9A54-571D6F2C6F52}" srcOrd="3" destOrd="0" presId="urn:microsoft.com/office/officeart/2005/8/layout/hProcess9"/>
    <dgm:cxn modelId="{B157B1C7-A39C-4B43-A567-076252E27036}" type="presParOf" srcId="{4C93077C-F455-4866-A318-982317D740CB}" destId="{E6AAE528-FBB6-41EC-9A14-3B53AACA018B}" srcOrd="4" destOrd="0" presId="urn:microsoft.com/office/officeart/2005/8/layout/hProcess9"/>
    <dgm:cxn modelId="{135F7AA8-B7EA-44B8-8AC9-5972FA265BF6}" type="presParOf" srcId="{4C93077C-F455-4866-A318-982317D740CB}" destId="{F5B019C6-903E-4058-B10B-5BEF01CD75EC}" srcOrd="5" destOrd="0" presId="urn:microsoft.com/office/officeart/2005/8/layout/hProcess9"/>
    <dgm:cxn modelId="{4D889020-1A53-42D0-AFC3-A7DA926B49A9}" type="presParOf" srcId="{4C93077C-F455-4866-A318-982317D740CB}" destId="{B9F660EC-489C-45F9-A9E2-A11A757C8AD4}" srcOrd="6" destOrd="0" presId="urn:microsoft.com/office/officeart/2005/8/layout/hProcess9"/>
    <dgm:cxn modelId="{FE10DD3A-D87B-4829-9DC9-954D61150DE9}" type="presParOf" srcId="{4C93077C-F455-4866-A318-982317D740CB}" destId="{F3D706A7-C981-43DC-AEB3-F720ABC4F387}" srcOrd="7" destOrd="0" presId="urn:microsoft.com/office/officeart/2005/8/layout/hProcess9"/>
    <dgm:cxn modelId="{07BE95EB-F8E4-4AB3-B682-F5802D1C1078}" type="presParOf" srcId="{4C93077C-F455-4866-A318-982317D740CB}" destId="{B9865DA9-F704-49B4-838A-D7DC6FF9FEEF}" srcOrd="8" destOrd="0" presId="urn:microsoft.com/office/officeart/2005/8/layout/hProcess9"/>
    <dgm:cxn modelId="{36A3A38A-6583-4DF1-9F2D-2849EFF5C431}" type="presParOf" srcId="{4C93077C-F455-4866-A318-982317D740CB}" destId="{57CB4867-00C8-4267-A916-5E64DFFF4AFE}" srcOrd="9" destOrd="0" presId="urn:microsoft.com/office/officeart/2005/8/layout/hProcess9"/>
    <dgm:cxn modelId="{BD082704-F35D-4A3B-A6E6-0BE60B727995}" type="presParOf" srcId="{4C93077C-F455-4866-A318-982317D740CB}" destId="{ED2AD4D1-F813-4FFB-9B68-550EF873EC60}" srcOrd="1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D421AB32-C3E5-4B74-81B4-5F46FF785D8A}" type="doc">
      <dgm:prSet loTypeId="urn:microsoft.com/office/officeart/2005/8/layout/hProcess9" loCatId="process" qsTypeId="urn:microsoft.com/office/officeart/2005/8/quickstyle/simple4" qsCatId="simple" csTypeId="urn:microsoft.com/office/officeart/2005/8/colors/accent1_2" csCatId="accent1" phldr="1"/>
      <dgm:spPr/>
    </dgm:pt>
    <dgm:pt modelId="{D7AA2164-3534-4C9A-B571-FAC3D16578A6}">
      <dgm:prSet phldrT="[텍스트]" custT="1"/>
      <dgm:spPr/>
      <dgm:t>
        <a:bodyPr/>
        <a:lstStyle/>
        <a:p>
          <a:pPr latinLnBrk="1"/>
          <a:r>
            <a:rPr lang="en-US" altLang="ko-KR" sz="400" b="1" dirty="0">
              <a:latin typeface="맑은 고딕" panose="020B0503020000020004" pitchFamily="50" charset="-127"/>
              <a:ea typeface="맑은 고딕" panose="020B0503020000020004" pitchFamily="50" charset="-127"/>
            </a:rPr>
            <a:t>Ad-hoc Review</a:t>
          </a:r>
          <a:endParaRPr lang="ko-KR" altLang="en-US" sz="400" b="1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20E650CB-D335-4C97-846C-5B4E3E2AB91C}" type="parTrans" cxnId="{9BBA4B3D-1456-444C-BD85-A49810E62929}">
      <dgm:prSet/>
      <dgm:spPr/>
      <dgm:t>
        <a:bodyPr/>
        <a:lstStyle/>
        <a:p>
          <a:pPr latinLnBrk="1"/>
          <a:endParaRPr lang="ko-KR" altLang="en-US" sz="4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F935AA23-A693-45D2-8D74-AAFF44DE1DD3}" type="sibTrans" cxnId="{9BBA4B3D-1456-444C-BD85-A49810E62929}">
      <dgm:prSet/>
      <dgm:spPr/>
      <dgm:t>
        <a:bodyPr/>
        <a:lstStyle/>
        <a:p>
          <a:pPr latinLnBrk="1"/>
          <a:endParaRPr lang="ko-KR" altLang="en-US" sz="4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B8C33D24-DB53-46D4-AD36-96236E6BF9A4}">
      <dgm:prSet phldrT="[텍스트]" custT="1">
        <dgm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pPr latinLnBrk="1"/>
          <a:r>
            <a:rPr lang="en-US" altLang="ko-KR" sz="400" b="1" dirty="0">
              <a:latin typeface="맑은 고딕" panose="020B0503020000020004" pitchFamily="50" charset="-127"/>
              <a:ea typeface="맑은 고딕" panose="020B0503020000020004" pitchFamily="50" charset="-127"/>
            </a:rPr>
            <a:t>Peer Deskcheck, Passaround</a:t>
          </a:r>
          <a:endParaRPr lang="ko-KR" altLang="en-US" sz="400" b="1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1BBBF79E-F123-4C0B-85F8-E187A4D0E62E}" type="parTrans" cxnId="{D0BA4734-E9CB-4634-9789-3D2699E963D6}">
      <dgm:prSet/>
      <dgm:spPr/>
      <dgm:t>
        <a:bodyPr/>
        <a:lstStyle/>
        <a:p>
          <a:pPr latinLnBrk="1"/>
          <a:endParaRPr lang="ko-KR" altLang="en-US" sz="4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C1C8321D-E5F4-4A95-99D7-C514E43589A6}" type="sibTrans" cxnId="{D0BA4734-E9CB-4634-9789-3D2699E963D6}">
      <dgm:prSet/>
      <dgm:spPr/>
      <dgm:t>
        <a:bodyPr/>
        <a:lstStyle/>
        <a:p>
          <a:pPr latinLnBrk="1"/>
          <a:endParaRPr lang="ko-KR" altLang="en-US" sz="4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68F632AD-FAEC-43A4-8959-0B871E7AA3F8}">
      <dgm:prSet phldrT="[텍스트]" custT="1">
        <dgm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pPr latinLnBrk="1"/>
          <a:r>
            <a:rPr lang="en-US" altLang="ko-KR" sz="400" b="1" dirty="0">
              <a:latin typeface="맑은 고딕" panose="020B0503020000020004" pitchFamily="50" charset="-127"/>
              <a:ea typeface="맑은 고딕" panose="020B0503020000020004" pitchFamily="50" charset="-127"/>
            </a:rPr>
            <a:t>Pair Programming, Pair Review</a:t>
          </a:r>
          <a:endParaRPr lang="ko-KR" altLang="en-US" sz="400" b="1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9E7C68EC-54B8-49E1-AB8E-2EF93BAEF656}" type="parTrans" cxnId="{21EC2653-7217-43DE-8C19-C9D06C038432}">
      <dgm:prSet/>
      <dgm:spPr/>
      <dgm:t>
        <a:bodyPr/>
        <a:lstStyle/>
        <a:p>
          <a:pPr latinLnBrk="1"/>
          <a:endParaRPr lang="ko-KR" altLang="en-US" sz="4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6A9BFCD7-44CF-47AF-8A62-5062D68619F7}" type="sibTrans" cxnId="{21EC2653-7217-43DE-8C19-C9D06C038432}">
      <dgm:prSet/>
      <dgm:spPr/>
      <dgm:t>
        <a:bodyPr/>
        <a:lstStyle/>
        <a:p>
          <a:pPr latinLnBrk="1"/>
          <a:endParaRPr lang="ko-KR" altLang="en-US" sz="4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DEDFDB93-005B-48F3-B072-6795927342CD}">
      <dgm:prSet phldrT="[텍스트]" custT="1">
        <dgm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pPr latinLnBrk="1"/>
          <a:r>
            <a:rPr lang="en-US" altLang="ko-KR" sz="400" b="1" dirty="0">
              <a:latin typeface="맑은 고딕" panose="020B0503020000020004" pitchFamily="50" charset="-127"/>
              <a:ea typeface="맑은 고딕" panose="020B0503020000020004" pitchFamily="50" charset="-127"/>
            </a:rPr>
            <a:t>Walkthrough</a:t>
          </a:r>
          <a:endParaRPr lang="ko-KR" altLang="en-US" sz="400" b="1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BCE98A0E-4500-4493-A5B9-43FF183AFA69}" type="parTrans" cxnId="{7E808BFF-6B27-4C53-B051-D2622F30CD06}">
      <dgm:prSet/>
      <dgm:spPr/>
      <dgm:t>
        <a:bodyPr/>
        <a:lstStyle/>
        <a:p>
          <a:pPr latinLnBrk="1"/>
          <a:endParaRPr lang="ko-KR" altLang="en-US" sz="4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695C6DEF-F21C-4431-ADE7-F639CA21CB39}" type="sibTrans" cxnId="{7E808BFF-6B27-4C53-B051-D2622F30CD06}">
      <dgm:prSet/>
      <dgm:spPr/>
      <dgm:t>
        <a:bodyPr/>
        <a:lstStyle/>
        <a:p>
          <a:pPr latinLnBrk="1"/>
          <a:endParaRPr lang="ko-KR" altLang="en-US" sz="4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D95E79ED-881B-467E-917E-158FD52DB231}">
      <dgm:prSet phldrT="[텍스트]" custT="1">
        <dgm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pPr latinLnBrk="1"/>
          <a:r>
            <a:rPr lang="en-US" altLang="ko-KR" sz="400" b="1" dirty="0">
              <a:latin typeface="맑은 고딕" panose="020B0503020000020004" pitchFamily="50" charset="-127"/>
              <a:ea typeface="맑은 고딕" panose="020B0503020000020004" pitchFamily="50" charset="-127"/>
            </a:rPr>
            <a:t>Team Review</a:t>
          </a:r>
          <a:endParaRPr lang="ko-KR" altLang="en-US" sz="400" b="1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4A59AF78-C52A-44E1-AF14-4E690FECF485}" type="parTrans" cxnId="{6C11B41C-FD7C-42AD-9710-7EDDEC870BE4}">
      <dgm:prSet/>
      <dgm:spPr/>
      <dgm:t>
        <a:bodyPr/>
        <a:lstStyle/>
        <a:p>
          <a:pPr latinLnBrk="1"/>
          <a:endParaRPr lang="ko-KR" altLang="en-US" sz="4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D13883D8-4FEE-4ECA-A8F6-3DC1118C87FE}" type="sibTrans" cxnId="{6C11B41C-FD7C-42AD-9710-7EDDEC870BE4}">
      <dgm:prSet/>
      <dgm:spPr/>
      <dgm:t>
        <a:bodyPr/>
        <a:lstStyle/>
        <a:p>
          <a:pPr latinLnBrk="1"/>
          <a:endParaRPr lang="ko-KR" altLang="en-US" sz="4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D01D49B2-56F7-44D6-8BAA-4A68C365903B}">
      <dgm:prSet phldrT="[텍스트]" custT="1">
        <dgm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pPr latinLnBrk="1"/>
          <a:r>
            <a:rPr lang="en-US" altLang="ko-KR" sz="400" b="1" dirty="0">
              <a:latin typeface="맑은 고딕" panose="020B0503020000020004" pitchFamily="50" charset="-127"/>
              <a:ea typeface="맑은 고딕" panose="020B0503020000020004" pitchFamily="50" charset="-127"/>
            </a:rPr>
            <a:t>Inspection</a:t>
          </a:r>
          <a:endParaRPr lang="ko-KR" altLang="en-US" sz="400" b="1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A08EFD20-0DF8-49FD-865C-71DED09B7403}" type="parTrans" cxnId="{E1F0067D-D60B-4858-9C80-67D9A7ACA281}">
      <dgm:prSet/>
      <dgm:spPr/>
      <dgm:t>
        <a:bodyPr/>
        <a:lstStyle/>
        <a:p>
          <a:pPr latinLnBrk="1"/>
          <a:endParaRPr lang="ko-KR" altLang="en-US" sz="4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A52F2A15-8083-4500-B850-1364CFD37D60}" type="sibTrans" cxnId="{E1F0067D-D60B-4858-9C80-67D9A7ACA281}">
      <dgm:prSet/>
      <dgm:spPr/>
      <dgm:t>
        <a:bodyPr/>
        <a:lstStyle/>
        <a:p>
          <a:pPr latinLnBrk="1"/>
          <a:endParaRPr lang="ko-KR" altLang="en-US" sz="4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61BA86FF-0CA9-406F-BFBE-EF8C14207460}" type="pres">
      <dgm:prSet presAssocID="{D421AB32-C3E5-4B74-81B4-5F46FF785D8A}" presName="CompostProcess" presStyleCnt="0">
        <dgm:presLayoutVars>
          <dgm:dir/>
          <dgm:resizeHandles val="exact"/>
        </dgm:presLayoutVars>
      </dgm:prSet>
      <dgm:spPr/>
    </dgm:pt>
    <dgm:pt modelId="{267095F5-E353-4B81-AE33-ACAE91959D48}" type="pres">
      <dgm:prSet presAssocID="{D421AB32-C3E5-4B74-81B4-5F46FF785D8A}" presName="arrow" presStyleLbl="bgShp" presStyleIdx="0" presStyleCnt="1" custScaleX="117647" custScaleY="93981"/>
      <dgm:spPr/>
    </dgm:pt>
    <dgm:pt modelId="{4C93077C-F455-4866-A318-982317D740CB}" type="pres">
      <dgm:prSet presAssocID="{D421AB32-C3E5-4B74-81B4-5F46FF785D8A}" presName="linearProcess" presStyleCnt="0"/>
      <dgm:spPr/>
    </dgm:pt>
    <dgm:pt modelId="{DC0A69A2-D309-4C0E-84BC-48184F331E3D}" type="pres">
      <dgm:prSet presAssocID="{D7AA2164-3534-4C9A-B571-FAC3D16578A6}" presName="textNode" presStyleLbl="node1" presStyleIdx="0" presStyleCnt="6">
        <dgm:presLayoutVars>
          <dgm:bulletEnabled val="1"/>
        </dgm:presLayoutVars>
      </dgm:prSet>
      <dgm:spPr/>
    </dgm:pt>
    <dgm:pt modelId="{DFF65E69-CA0A-4CA1-B07E-954764B0B311}" type="pres">
      <dgm:prSet presAssocID="{F935AA23-A693-45D2-8D74-AAFF44DE1DD3}" presName="sibTrans" presStyleCnt="0"/>
      <dgm:spPr/>
    </dgm:pt>
    <dgm:pt modelId="{E38D7F53-8F79-4608-8E94-061857C60F9F}" type="pres">
      <dgm:prSet presAssocID="{B8C33D24-DB53-46D4-AD36-96236E6BF9A4}" presName="textNode" presStyleLbl="node1" presStyleIdx="1" presStyleCnt="6">
        <dgm:presLayoutVars>
          <dgm:bulletEnabled val="1"/>
        </dgm:presLayoutVars>
      </dgm:prSet>
      <dgm:spPr/>
    </dgm:pt>
    <dgm:pt modelId="{B5CA265B-6D8F-48E7-9A54-571D6F2C6F52}" type="pres">
      <dgm:prSet presAssocID="{C1C8321D-E5F4-4A95-99D7-C514E43589A6}" presName="sibTrans" presStyleCnt="0"/>
      <dgm:spPr/>
    </dgm:pt>
    <dgm:pt modelId="{E6AAE528-FBB6-41EC-9A14-3B53AACA018B}" type="pres">
      <dgm:prSet presAssocID="{68F632AD-FAEC-43A4-8959-0B871E7AA3F8}" presName="textNode" presStyleLbl="node1" presStyleIdx="2" presStyleCnt="6">
        <dgm:presLayoutVars>
          <dgm:bulletEnabled val="1"/>
        </dgm:presLayoutVars>
      </dgm:prSet>
      <dgm:spPr/>
    </dgm:pt>
    <dgm:pt modelId="{F5B019C6-903E-4058-B10B-5BEF01CD75EC}" type="pres">
      <dgm:prSet presAssocID="{6A9BFCD7-44CF-47AF-8A62-5062D68619F7}" presName="sibTrans" presStyleCnt="0"/>
      <dgm:spPr/>
    </dgm:pt>
    <dgm:pt modelId="{B9F660EC-489C-45F9-A9E2-A11A757C8AD4}" type="pres">
      <dgm:prSet presAssocID="{DEDFDB93-005B-48F3-B072-6795927342CD}" presName="textNode" presStyleLbl="node1" presStyleIdx="3" presStyleCnt="6">
        <dgm:presLayoutVars>
          <dgm:bulletEnabled val="1"/>
        </dgm:presLayoutVars>
      </dgm:prSet>
      <dgm:spPr/>
    </dgm:pt>
    <dgm:pt modelId="{F3D706A7-C981-43DC-AEB3-F720ABC4F387}" type="pres">
      <dgm:prSet presAssocID="{695C6DEF-F21C-4431-ADE7-F639CA21CB39}" presName="sibTrans" presStyleCnt="0"/>
      <dgm:spPr/>
    </dgm:pt>
    <dgm:pt modelId="{B9865DA9-F704-49B4-838A-D7DC6FF9FEEF}" type="pres">
      <dgm:prSet presAssocID="{D95E79ED-881B-467E-917E-158FD52DB231}" presName="textNode" presStyleLbl="node1" presStyleIdx="4" presStyleCnt="6">
        <dgm:presLayoutVars>
          <dgm:bulletEnabled val="1"/>
        </dgm:presLayoutVars>
      </dgm:prSet>
      <dgm:spPr/>
    </dgm:pt>
    <dgm:pt modelId="{57CB4867-00C8-4267-A916-5E64DFFF4AFE}" type="pres">
      <dgm:prSet presAssocID="{D13883D8-4FEE-4ECA-A8F6-3DC1118C87FE}" presName="sibTrans" presStyleCnt="0"/>
      <dgm:spPr/>
    </dgm:pt>
    <dgm:pt modelId="{ED2AD4D1-F813-4FFB-9B68-550EF873EC60}" type="pres">
      <dgm:prSet presAssocID="{D01D49B2-56F7-44D6-8BAA-4A68C365903B}" presName="textNode" presStyleLbl="node1" presStyleIdx="5" presStyleCnt="6">
        <dgm:presLayoutVars>
          <dgm:bulletEnabled val="1"/>
        </dgm:presLayoutVars>
      </dgm:prSet>
      <dgm:spPr/>
    </dgm:pt>
  </dgm:ptLst>
  <dgm:cxnLst>
    <dgm:cxn modelId="{FA141D01-9F62-4D98-9EE3-23AC518EB03E}" type="presOf" srcId="{D95E79ED-881B-467E-917E-158FD52DB231}" destId="{B9865DA9-F704-49B4-838A-D7DC6FF9FEEF}" srcOrd="0" destOrd="0" presId="urn:microsoft.com/office/officeart/2005/8/layout/hProcess9"/>
    <dgm:cxn modelId="{55D1C606-197A-41FE-9CBC-6290CC880A1A}" type="presOf" srcId="{DEDFDB93-005B-48F3-B072-6795927342CD}" destId="{B9F660EC-489C-45F9-A9E2-A11A757C8AD4}" srcOrd="0" destOrd="0" presId="urn:microsoft.com/office/officeart/2005/8/layout/hProcess9"/>
    <dgm:cxn modelId="{9AA72C12-B757-43DF-A54C-A4D66E4678C2}" type="presOf" srcId="{D7AA2164-3534-4C9A-B571-FAC3D16578A6}" destId="{DC0A69A2-D309-4C0E-84BC-48184F331E3D}" srcOrd="0" destOrd="0" presId="urn:microsoft.com/office/officeart/2005/8/layout/hProcess9"/>
    <dgm:cxn modelId="{6C11B41C-FD7C-42AD-9710-7EDDEC870BE4}" srcId="{D421AB32-C3E5-4B74-81B4-5F46FF785D8A}" destId="{D95E79ED-881B-467E-917E-158FD52DB231}" srcOrd="4" destOrd="0" parTransId="{4A59AF78-C52A-44E1-AF14-4E690FECF485}" sibTransId="{D13883D8-4FEE-4ECA-A8F6-3DC1118C87FE}"/>
    <dgm:cxn modelId="{5A7D502C-6315-4946-9E25-0A98F16D9B6C}" type="presOf" srcId="{D421AB32-C3E5-4B74-81B4-5F46FF785D8A}" destId="{61BA86FF-0CA9-406F-BFBE-EF8C14207460}" srcOrd="0" destOrd="0" presId="urn:microsoft.com/office/officeart/2005/8/layout/hProcess9"/>
    <dgm:cxn modelId="{D0BA4734-E9CB-4634-9789-3D2699E963D6}" srcId="{D421AB32-C3E5-4B74-81B4-5F46FF785D8A}" destId="{B8C33D24-DB53-46D4-AD36-96236E6BF9A4}" srcOrd="1" destOrd="0" parTransId="{1BBBF79E-F123-4C0B-85F8-E187A4D0E62E}" sibTransId="{C1C8321D-E5F4-4A95-99D7-C514E43589A6}"/>
    <dgm:cxn modelId="{1D8F3037-9BD2-4AFB-9292-A47BD827B5EB}" type="presOf" srcId="{B8C33D24-DB53-46D4-AD36-96236E6BF9A4}" destId="{E38D7F53-8F79-4608-8E94-061857C60F9F}" srcOrd="0" destOrd="0" presId="urn:microsoft.com/office/officeart/2005/8/layout/hProcess9"/>
    <dgm:cxn modelId="{9BBA4B3D-1456-444C-BD85-A49810E62929}" srcId="{D421AB32-C3E5-4B74-81B4-5F46FF785D8A}" destId="{D7AA2164-3534-4C9A-B571-FAC3D16578A6}" srcOrd="0" destOrd="0" parTransId="{20E650CB-D335-4C97-846C-5B4E3E2AB91C}" sibTransId="{F935AA23-A693-45D2-8D74-AAFF44DE1DD3}"/>
    <dgm:cxn modelId="{95D79A3D-1675-44C7-8BC0-47592489CEB7}" type="presOf" srcId="{D01D49B2-56F7-44D6-8BAA-4A68C365903B}" destId="{ED2AD4D1-F813-4FFB-9B68-550EF873EC60}" srcOrd="0" destOrd="0" presId="urn:microsoft.com/office/officeart/2005/8/layout/hProcess9"/>
    <dgm:cxn modelId="{21EC2653-7217-43DE-8C19-C9D06C038432}" srcId="{D421AB32-C3E5-4B74-81B4-5F46FF785D8A}" destId="{68F632AD-FAEC-43A4-8959-0B871E7AA3F8}" srcOrd="2" destOrd="0" parTransId="{9E7C68EC-54B8-49E1-AB8E-2EF93BAEF656}" sibTransId="{6A9BFCD7-44CF-47AF-8A62-5062D68619F7}"/>
    <dgm:cxn modelId="{E1F0067D-D60B-4858-9C80-67D9A7ACA281}" srcId="{D421AB32-C3E5-4B74-81B4-5F46FF785D8A}" destId="{D01D49B2-56F7-44D6-8BAA-4A68C365903B}" srcOrd="5" destOrd="0" parTransId="{A08EFD20-0DF8-49FD-865C-71DED09B7403}" sibTransId="{A52F2A15-8083-4500-B850-1364CFD37D60}"/>
    <dgm:cxn modelId="{1E1850F1-C1AD-49DE-975C-DF61FF6EB49B}" type="presOf" srcId="{68F632AD-FAEC-43A4-8959-0B871E7AA3F8}" destId="{E6AAE528-FBB6-41EC-9A14-3B53AACA018B}" srcOrd="0" destOrd="0" presId="urn:microsoft.com/office/officeart/2005/8/layout/hProcess9"/>
    <dgm:cxn modelId="{7E808BFF-6B27-4C53-B051-D2622F30CD06}" srcId="{D421AB32-C3E5-4B74-81B4-5F46FF785D8A}" destId="{DEDFDB93-005B-48F3-B072-6795927342CD}" srcOrd="3" destOrd="0" parTransId="{BCE98A0E-4500-4493-A5B9-43FF183AFA69}" sibTransId="{695C6DEF-F21C-4431-ADE7-F639CA21CB39}"/>
    <dgm:cxn modelId="{9BD98FC2-5D6A-4F59-BBF8-4AF45E97A7F1}" type="presParOf" srcId="{61BA86FF-0CA9-406F-BFBE-EF8C14207460}" destId="{267095F5-E353-4B81-AE33-ACAE91959D48}" srcOrd="0" destOrd="0" presId="urn:microsoft.com/office/officeart/2005/8/layout/hProcess9"/>
    <dgm:cxn modelId="{B6CA4921-03EE-4381-9F16-15E6C4AD12AC}" type="presParOf" srcId="{61BA86FF-0CA9-406F-BFBE-EF8C14207460}" destId="{4C93077C-F455-4866-A318-982317D740CB}" srcOrd="1" destOrd="0" presId="urn:microsoft.com/office/officeart/2005/8/layout/hProcess9"/>
    <dgm:cxn modelId="{D21DEE04-4AAB-4588-A4B4-43463531C312}" type="presParOf" srcId="{4C93077C-F455-4866-A318-982317D740CB}" destId="{DC0A69A2-D309-4C0E-84BC-48184F331E3D}" srcOrd="0" destOrd="0" presId="urn:microsoft.com/office/officeart/2005/8/layout/hProcess9"/>
    <dgm:cxn modelId="{0695E469-9311-4523-A25B-89ED3E619A7A}" type="presParOf" srcId="{4C93077C-F455-4866-A318-982317D740CB}" destId="{DFF65E69-CA0A-4CA1-B07E-954764B0B311}" srcOrd="1" destOrd="0" presId="urn:microsoft.com/office/officeart/2005/8/layout/hProcess9"/>
    <dgm:cxn modelId="{65201A89-466A-4935-BEC6-27C041B56FE1}" type="presParOf" srcId="{4C93077C-F455-4866-A318-982317D740CB}" destId="{E38D7F53-8F79-4608-8E94-061857C60F9F}" srcOrd="2" destOrd="0" presId="urn:microsoft.com/office/officeart/2005/8/layout/hProcess9"/>
    <dgm:cxn modelId="{644E0425-3D49-45C2-B8ED-E3EC513A7565}" type="presParOf" srcId="{4C93077C-F455-4866-A318-982317D740CB}" destId="{B5CA265B-6D8F-48E7-9A54-571D6F2C6F52}" srcOrd="3" destOrd="0" presId="urn:microsoft.com/office/officeart/2005/8/layout/hProcess9"/>
    <dgm:cxn modelId="{B157B1C7-A39C-4B43-A567-076252E27036}" type="presParOf" srcId="{4C93077C-F455-4866-A318-982317D740CB}" destId="{E6AAE528-FBB6-41EC-9A14-3B53AACA018B}" srcOrd="4" destOrd="0" presId="urn:microsoft.com/office/officeart/2005/8/layout/hProcess9"/>
    <dgm:cxn modelId="{135F7AA8-B7EA-44B8-8AC9-5972FA265BF6}" type="presParOf" srcId="{4C93077C-F455-4866-A318-982317D740CB}" destId="{F5B019C6-903E-4058-B10B-5BEF01CD75EC}" srcOrd="5" destOrd="0" presId="urn:microsoft.com/office/officeart/2005/8/layout/hProcess9"/>
    <dgm:cxn modelId="{4D889020-1A53-42D0-AFC3-A7DA926B49A9}" type="presParOf" srcId="{4C93077C-F455-4866-A318-982317D740CB}" destId="{B9F660EC-489C-45F9-A9E2-A11A757C8AD4}" srcOrd="6" destOrd="0" presId="urn:microsoft.com/office/officeart/2005/8/layout/hProcess9"/>
    <dgm:cxn modelId="{FE10DD3A-D87B-4829-9DC9-954D61150DE9}" type="presParOf" srcId="{4C93077C-F455-4866-A318-982317D740CB}" destId="{F3D706A7-C981-43DC-AEB3-F720ABC4F387}" srcOrd="7" destOrd="0" presId="urn:microsoft.com/office/officeart/2005/8/layout/hProcess9"/>
    <dgm:cxn modelId="{07BE95EB-F8E4-4AB3-B682-F5802D1C1078}" type="presParOf" srcId="{4C93077C-F455-4866-A318-982317D740CB}" destId="{B9865DA9-F704-49B4-838A-D7DC6FF9FEEF}" srcOrd="8" destOrd="0" presId="urn:microsoft.com/office/officeart/2005/8/layout/hProcess9"/>
    <dgm:cxn modelId="{36A3A38A-6583-4DF1-9F2D-2849EFF5C431}" type="presParOf" srcId="{4C93077C-F455-4866-A318-982317D740CB}" destId="{57CB4867-00C8-4267-A916-5E64DFFF4AFE}" srcOrd="9" destOrd="0" presId="urn:microsoft.com/office/officeart/2005/8/layout/hProcess9"/>
    <dgm:cxn modelId="{BD082704-F35D-4A3B-A6E6-0BE60B727995}" type="presParOf" srcId="{4C93077C-F455-4866-A318-982317D740CB}" destId="{ED2AD4D1-F813-4FFB-9B68-550EF873EC60}" srcOrd="1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D421AB32-C3E5-4B74-81B4-5F46FF785D8A}" type="doc">
      <dgm:prSet loTypeId="urn:microsoft.com/office/officeart/2005/8/layout/hProcess9" loCatId="process" qsTypeId="urn:microsoft.com/office/officeart/2005/8/quickstyle/simple4" qsCatId="simple" csTypeId="urn:microsoft.com/office/officeart/2005/8/colors/accent1_2" csCatId="accent1" phldr="1"/>
      <dgm:spPr/>
    </dgm:pt>
    <dgm:pt modelId="{D7AA2164-3534-4C9A-B571-FAC3D16578A6}">
      <dgm:prSet phldrT="[텍스트]" custT="1"/>
      <dgm:spPr/>
      <dgm:t>
        <a:bodyPr/>
        <a:lstStyle/>
        <a:p>
          <a:pPr latinLnBrk="1"/>
          <a:r>
            <a:rPr lang="en-US" altLang="ko-KR" sz="400" b="1" dirty="0">
              <a:latin typeface="맑은 고딕" panose="020B0503020000020004" pitchFamily="50" charset="-127"/>
              <a:ea typeface="맑은 고딕" panose="020B0503020000020004" pitchFamily="50" charset="-127"/>
            </a:rPr>
            <a:t>Ad-hoc Review</a:t>
          </a:r>
          <a:endParaRPr lang="ko-KR" altLang="en-US" sz="400" b="1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20E650CB-D335-4C97-846C-5B4E3E2AB91C}" type="parTrans" cxnId="{9BBA4B3D-1456-444C-BD85-A49810E62929}">
      <dgm:prSet/>
      <dgm:spPr/>
      <dgm:t>
        <a:bodyPr/>
        <a:lstStyle/>
        <a:p>
          <a:pPr latinLnBrk="1"/>
          <a:endParaRPr lang="ko-KR" altLang="en-US" sz="4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F935AA23-A693-45D2-8D74-AAFF44DE1DD3}" type="sibTrans" cxnId="{9BBA4B3D-1456-444C-BD85-A49810E62929}">
      <dgm:prSet/>
      <dgm:spPr/>
      <dgm:t>
        <a:bodyPr/>
        <a:lstStyle/>
        <a:p>
          <a:pPr latinLnBrk="1"/>
          <a:endParaRPr lang="ko-KR" altLang="en-US" sz="4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B8C33D24-DB53-46D4-AD36-96236E6BF9A4}">
      <dgm:prSet phldrT="[텍스트]" custT="1">
        <dgm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pPr latinLnBrk="1"/>
          <a:r>
            <a:rPr lang="en-US" altLang="ko-KR" sz="400" b="1" dirty="0">
              <a:latin typeface="맑은 고딕" panose="020B0503020000020004" pitchFamily="50" charset="-127"/>
              <a:ea typeface="맑은 고딕" panose="020B0503020000020004" pitchFamily="50" charset="-127"/>
            </a:rPr>
            <a:t>Peer Deskcheck, Passaround</a:t>
          </a:r>
          <a:endParaRPr lang="ko-KR" altLang="en-US" sz="400" b="1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1BBBF79E-F123-4C0B-85F8-E187A4D0E62E}" type="parTrans" cxnId="{D0BA4734-E9CB-4634-9789-3D2699E963D6}">
      <dgm:prSet/>
      <dgm:spPr/>
      <dgm:t>
        <a:bodyPr/>
        <a:lstStyle/>
        <a:p>
          <a:pPr latinLnBrk="1"/>
          <a:endParaRPr lang="ko-KR" altLang="en-US" sz="4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C1C8321D-E5F4-4A95-99D7-C514E43589A6}" type="sibTrans" cxnId="{D0BA4734-E9CB-4634-9789-3D2699E963D6}">
      <dgm:prSet/>
      <dgm:spPr/>
      <dgm:t>
        <a:bodyPr/>
        <a:lstStyle/>
        <a:p>
          <a:pPr latinLnBrk="1"/>
          <a:endParaRPr lang="ko-KR" altLang="en-US" sz="4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68F632AD-FAEC-43A4-8959-0B871E7AA3F8}">
      <dgm:prSet phldrT="[텍스트]" custT="1">
        <dgm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pPr latinLnBrk="1"/>
          <a:r>
            <a:rPr lang="en-US" altLang="ko-KR" sz="400" b="1" dirty="0">
              <a:latin typeface="맑은 고딕" panose="020B0503020000020004" pitchFamily="50" charset="-127"/>
              <a:ea typeface="맑은 고딕" panose="020B0503020000020004" pitchFamily="50" charset="-127"/>
            </a:rPr>
            <a:t>Pair Programming, Pair Review</a:t>
          </a:r>
          <a:endParaRPr lang="ko-KR" altLang="en-US" sz="400" b="1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9E7C68EC-54B8-49E1-AB8E-2EF93BAEF656}" type="parTrans" cxnId="{21EC2653-7217-43DE-8C19-C9D06C038432}">
      <dgm:prSet/>
      <dgm:spPr/>
      <dgm:t>
        <a:bodyPr/>
        <a:lstStyle/>
        <a:p>
          <a:pPr latinLnBrk="1"/>
          <a:endParaRPr lang="ko-KR" altLang="en-US" sz="4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6A9BFCD7-44CF-47AF-8A62-5062D68619F7}" type="sibTrans" cxnId="{21EC2653-7217-43DE-8C19-C9D06C038432}">
      <dgm:prSet/>
      <dgm:spPr/>
      <dgm:t>
        <a:bodyPr/>
        <a:lstStyle/>
        <a:p>
          <a:pPr latinLnBrk="1"/>
          <a:endParaRPr lang="ko-KR" altLang="en-US" sz="4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DEDFDB93-005B-48F3-B072-6795927342CD}">
      <dgm:prSet phldrT="[텍스트]" custT="1">
        <dgm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pPr latinLnBrk="1"/>
          <a:r>
            <a:rPr lang="en-US" altLang="ko-KR" sz="400" b="1" dirty="0">
              <a:latin typeface="맑은 고딕" panose="020B0503020000020004" pitchFamily="50" charset="-127"/>
              <a:ea typeface="맑은 고딕" panose="020B0503020000020004" pitchFamily="50" charset="-127"/>
            </a:rPr>
            <a:t>Walkthrough</a:t>
          </a:r>
          <a:endParaRPr lang="ko-KR" altLang="en-US" sz="400" b="1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BCE98A0E-4500-4493-A5B9-43FF183AFA69}" type="parTrans" cxnId="{7E808BFF-6B27-4C53-B051-D2622F30CD06}">
      <dgm:prSet/>
      <dgm:spPr/>
      <dgm:t>
        <a:bodyPr/>
        <a:lstStyle/>
        <a:p>
          <a:pPr latinLnBrk="1"/>
          <a:endParaRPr lang="ko-KR" altLang="en-US" sz="4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695C6DEF-F21C-4431-ADE7-F639CA21CB39}" type="sibTrans" cxnId="{7E808BFF-6B27-4C53-B051-D2622F30CD06}">
      <dgm:prSet/>
      <dgm:spPr/>
      <dgm:t>
        <a:bodyPr/>
        <a:lstStyle/>
        <a:p>
          <a:pPr latinLnBrk="1"/>
          <a:endParaRPr lang="ko-KR" altLang="en-US" sz="4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D95E79ED-881B-467E-917E-158FD52DB231}">
      <dgm:prSet phldrT="[텍스트]" custT="1">
        <dgm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pPr latinLnBrk="1"/>
          <a:r>
            <a:rPr lang="en-US" altLang="ko-KR" sz="400" b="1" dirty="0">
              <a:latin typeface="맑은 고딕" panose="020B0503020000020004" pitchFamily="50" charset="-127"/>
              <a:ea typeface="맑은 고딕" panose="020B0503020000020004" pitchFamily="50" charset="-127"/>
            </a:rPr>
            <a:t>Team Review</a:t>
          </a:r>
          <a:endParaRPr lang="ko-KR" altLang="en-US" sz="400" b="1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4A59AF78-C52A-44E1-AF14-4E690FECF485}" type="parTrans" cxnId="{6C11B41C-FD7C-42AD-9710-7EDDEC870BE4}">
      <dgm:prSet/>
      <dgm:spPr/>
      <dgm:t>
        <a:bodyPr/>
        <a:lstStyle/>
        <a:p>
          <a:pPr latinLnBrk="1"/>
          <a:endParaRPr lang="ko-KR" altLang="en-US" sz="4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D13883D8-4FEE-4ECA-A8F6-3DC1118C87FE}" type="sibTrans" cxnId="{6C11B41C-FD7C-42AD-9710-7EDDEC870BE4}">
      <dgm:prSet/>
      <dgm:spPr/>
      <dgm:t>
        <a:bodyPr/>
        <a:lstStyle/>
        <a:p>
          <a:pPr latinLnBrk="1"/>
          <a:endParaRPr lang="ko-KR" altLang="en-US" sz="4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D01D49B2-56F7-44D6-8BAA-4A68C365903B}">
      <dgm:prSet phldrT="[텍스트]" custT="1">
        <dgm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pPr latinLnBrk="1"/>
          <a:r>
            <a:rPr lang="en-US" altLang="ko-KR" sz="400" b="1" dirty="0">
              <a:latin typeface="맑은 고딕" panose="020B0503020000020004" pitchFamily="50" charset="-127"/>
              <a:ea typeface="맑은 고딕" panose="020B0503020000020004" pitchFamily="50" charset="-127"/>
            </a:rPr>
            <a:t>Inspection</a:t>
          </a:r>
          <a:endParaRPr lang="ko-KR" altLang="en-US" sz="400" b="1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A08EFD20-0DF8-49FD-865C-71DED09B7403}" type="parTrans" cxnId="{E1F0067D-D60B-4858-9C80-67D9A7ACA281}">
      <dgm:prSet/>
      <dgm:spPr/>
      <dgm:t>
        <a:bodyPr/>
        <a:lstStyle/>
        <a:p>
          <a:pPr latinLnBrk="1"/>
          <a:endParaRPr lang="ko-KR" altLang="en-US" sz="4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A52F2A15-8083-4500-B850-1364CFD37D60}" type="sibTrans" cxnId="{E1F0067D-D60B-4858-9C80-67D9A7ACA281}">
      <dgm:prSet/>
      <dgm:spPr/>
      <dgm:t>
        <a:bodyPr/>
        <a:lstStyle/>
        <a:p>
          <a:pPr latinLnBrk="1"/>
          <a:endParaRPr lang="ko-KR" altLang="en-US" sz="4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61BA86FF-0CA9-406F-BFBE-EF8C14207460}" type="pres">
      <dgm:prSet presAssocID="{D421AB32-C3E5-4B74-81B4-5F46FF785D8A}" presName="CompostProcess" presStyleCnt="0">
        <dgm:presLayoutVars>
          <dgm:dir/>
          <dgm:resizeHandles val="exact"/>
        </dgm:presLayoutVars>
      </dgm:prSet>
      <dgm:spPr/>
    </dgm:pt>
    <dgm:pt modelId="{267095F5-E353-4B81-AE33-ACAE91959D48}" type="pres">
      <dgm:prSet presAssocID="{D421AB32-C3E5-4B74-81B4-5F46FF785D8A}" presName="arrow" presStyleLbl="bgShp" presStyleIdx="0" presStyleCnt="1" custScaleX="117647" custScaleY="93981"/>
      <dgm:spPr/>
    </dgm:pt>
    <dgm:pt modelId="{4C93077C-F455-4866-A318-982317D740CB}" type="pres">
      <dgm:prSet presAssocID="{D421AB32-C3E5-4B74-81B4-5F46FF785D8A}" presName="linearProcess" presStyleCnt="0"/>
      <dgm:spPr/>
    </dgm:pt>
    <dgm:pt modelId="{DC0A69A2-D309-4C0E-84BC-48184F331E3D}" type="pres">
      <dgm:prSet presAssocID="{D7AA2164-3534-4C9A-B571-FAC3D16578A6}" presName="textNode" presStyleLbl="node1" presStyleIdx="0" presStyleCnt="6">
        <dgm:presLayoutVars>
          <dgm:bulletEnabled val="1"/>
        </dgm:presLayoutVars>
      </dgm:prSet>
      <dgm:spPr/>
    </dgm:pt>
    <dgm:pt modelId="{DFF65E69-CA0A-4CA1-B07E-954764B0B311}" type="pres">
      <dgm:prSet presAssocID="{F935AA23-A693-45D2-8D74-AAFF44DE1DD3}" presName="sibTrans" presStyleCnt="0"/>
      <dgm:spPr/>
    </dgm:pt>
    <dgm:pt modelId="{E38D7F53-8F79-4608-8E94-061857C60F9F}" type="pres">
      <dgm:prSet presAssocID="{B8C33D24-DB53-46D4-AD36-96236E6BF9A4}" presName="textNode" presStyleLbl="node1" presStyleIdx="1" presStyleCnt="6">
        <dgm:presLayoutVars>
          <dgm:bulletEnabled val="1"/>
        </dgm:presLayoutVars>
      </dgm:prSet>
      <dgm:spPr/>
    </dgm:pt>
    <dgm:pt modelId="{B5CA265B-6D8F-48E7-9A54-571D6F2C6F52}" type="pres">
      <dgm:prSet presAssocID="{C1C8321D-E5F4-4A95-99D7-C514E43589A6}" presName="sibTrans" presStyleCnt="0"/>
      <dgm:spPr/>
    </dgm:pt>
    <dgm:pt modelId="{E6AAE528-FBB6-41EC-9A14-3B53AACA018B}" type="pres">
      <dgm:prSet presAssocID="{68F632AD-FAEC-43A4-8959-0B871E7AA3F8}" presName="textNode" presStyleLbl="node1" presStyleIdx="2" presStyleCnt="6">
        <dgm:presLayoutVars>
          <dgm:bulletEnabled val="1"/>
        </dgm:presLayoutVars>
      </dgm:prSet>
      <dgm:spPr/>
    </dgm:pt>
    <dgm:pt modelId="{F5B019C6-903E-4058-B10B-5BEF01CD75EC}" type="pres">
      <dgm:prSet presAssocID="{6A9BFCD7-44CF-47AF-8A62-5062D68619F7}" presName="sibTrans" presStyleCnt="0"/>
      <dgm:spPr/>
    </dgm:pt>
    <dgm:pt modelId="{B9F660EC-489C-45F9-A9E2-A11A757C8AD4}" type="pres">
      <dgm:prSet presAssocID="{DEDFDB93-005B-48F3-B072-6795927342CD}" presName="textNode" presStyleLbl="node1" presStyleIdx="3" presStyleCnt="6">
        <dgm:presLayoutVars>
          <dgm:bulletEnabled val="1"/>
        </dgm:presLayoutVars>
      </dgm:prSet>
      <dgm:spPr/>
    </dgm:pt>
    <dgm:pt modelId="{F3D706A7-C981-43DC-AEB3-F720ABC4F387}" type="pres">
      <dgm:prSet presAssocID="{695C6DEF-F21C-4431-ADE7-F639CA21CB39}" presName="sibTrans" presStyleCnt="0"/>
      <dgm:spPr/>
    </dgm:pt>
    <dgm:pt modelId="{B9865DA9-F704-49B4-838A-D7DC6FF9FEEF}" type="pres">
      <dgm:prSet presAssocID="{D95E79ED-881B-467E-917E-158FD52DB231}" presName="textNode" presStyleLbl="node1" presStyleIdx="4" presStyleCnt="6">
        <dgm:presLayoutVars>
          <dgm:bulletEnabled val="1"/>
        </dgm:presLayoutVars>
      </dgm:prSet>
      <dgm:spPr/>
    </dgm:pt>
    <dgm:pt modelId="{57CB4867-00C8-4267-A916-5E64DFFF4AFE}" type="pres">
      <dgm:prSet presAssocID="{D13883D8-4FEE-4ECA-A8F6-3DC1118C87FE}" presName="sibTrans" presStyleCnt="0"/>
      <dgm:spPr/>
    </dgm:pt>
    <dgm:pt modelId="{ED2AD4D1-F813-4FFB-9B68-550EF873EC60}" type="pres">
      <dgm:prSet presAssocID="{D01D49B2-56F7-44D6-8BAA-4A68C365903B}" presName="textNode" presStyleLbl="node1" presStyleIdx="5" presStyleCnt="6">
        <dgm:presLayoutVars>
          <dgm:bulletEnabled val="1"/>
        </dgm:presLayoutVars>
      </dgm:prSet>
      <dgm:spPr/>
    </dgm:pt>
  </dgm:ptLst>
  <dgm:cxnLst>
    <dgm:cxn modelId="{FA141D01-9F62-4D98-9EE3-23AC518EB03E}" type="presOf" srcId="{D95E79ED-881B-467E-917E-158FD52DB231}" destId="{B9865DA9-F704-49B4-838A-D7DC6FF9FEEF}" srcOrd="0" destOrd="0" presId="urn:microsoft.com/office/officeart/2005/8/layout/hProcess9"/>
    <dgm:cxn modelId="{55D1C606-197A-41FE-9CBC-6290CC880A1A}" type="presOf" srcId="{DEDFDB93-005B-48F3-B072-6795927342CD}" destId="{B9F660EC-489C-45F9-A9E2-A11A757C8AD4}" srcOrd="0" destOrd="0" presId="urn:microsoft.com/office/officeart/2005/8/layout/hProcess9"/>
    <dgm:cxn modelId="{9AA72C12-B757-43DF-A54C-A4D66E4678C2}" type="presOf" srcId="{D7AA2164-3534-4C9A-B571-FAC3D16578A6}" destId="{DC0A69A2-D309-4C0E-84BC-48184F331E3D}" srcOrd="0" destOrd="0" presId="urn:microsoft.com/office/officeart/2005/8/layout/hProcess9"/>
    <dgm:cxn modelId="{6C11B41C-FD7C-42AD-9710-7EDDEC870BE4}" srcId="{D421AB32-C3E5-4B74-81B4-5F46FF785D8A}" destId="{D95E79ED-881B-467E-917E-158FD52DB231}" srcOrd="4" destOrd="0" parTransId="{4A59AF78-C52A-44E1-AF14-4E690FECF485}" sibTransId="{D13883D8-4FEE-4ECA-A8F6-3DC1118C87FE}"/>
    <dgm:cxn modelId="{5A7D502C-6315-4946-9E25-0A98F16D9B6C}" type="presOf" srcId="{D421AB32-C3E5-4B74-81B4-5F46FF785D8A}" destId="{61BA86FF-0CA9-406F-BFBE-EF8C14207460}" srcOrd="0" destOrd="0" presId="urn:microsoft.com/office/officeart/2005/8/layout/hProcess9"/>
    <dgm:cxn modelId="{D0BA4734-E9CB-4634-9789-3D2699E963D6}" srcId="{D421AB32-C3E5-4B74-81B4-5F46FF785D8A}" destId="{B8C33D24-DB53-46D4-AD36-96236E6BF9A4}" srcOrd="1" destOrd="0" parTransId="{1BBBF79E-F123-4C0B-85F8-E187A4D0E62E}" sibTransId="{C1C8321D-E5F4-4A95-99D7-C514E43589A6}"/>
    <dgm:cxn modelId="{1D8F3037-9BD2-4AFB-9292-A47BD827B5EB}" type="presOf" srcId="{B8C33D24-DB53-46D4-AD36-96236E6BF9A4}" destId="{E38D7F53-8F79-4608-8E94-061857C60F9F}" srcOrd="0" destOrd="0" presId="urn:microsoft.com/office/officeart/2005/8/layout/hProcess9"/>
    <dgm:cxn modelId="{9BBA4B3D-1456-444C-BD85-A49810E62929}" srcId="{D421AB32-C3E5-4B74-81B4-5F46FF785D8A}" destId="{D7AA2164-3534-4C9A-B571-FAC3D16578A6}" srcOrd="0" destOrd="0" parTransId="{20E650CB-D335-4C97-846C-5B4E3E2AB91C}" sibTransId="{F935AA23-A693-45D2-8D74-AAFF44DE1DD3}"/>
    <dgm:cxn modelId="{95D79A3D-1675-44C7-8BC0-47592489CEB7}" type="presOf" srcId="{D01D49B2-56F7-44D6-8BAA-4A68C365903B}" destId="{ED2AD4D1-F813-4FFB-9B68-550EF873EC60}" srcOrd="0" destOrd="0" presId="urn:microsoft.com/office/officeart/2005/8/layout/hProcess9"/>
    <dgm:cxn modelId="{21EC2653-7217-43DE-8C19-C9D06C038432}" srcId="{D421AB32-C3E5-4B74-81B4-5F46FF785D8A}" destId="{68F632AD-FAEC-43A4-8959-0B871E7AA3F8}" srcOrd="2" destOrd="0" parTransId="{9E7C68EC-54B8-49E1-AB8E-2EF93BAEF656}" sibTransId="{6A9BFCD7-44CF-47AF-8A62-5062D68619F7}"/>
    <dgm:cxn modelId="{E1F0067D-D60B-4858-9C80-67D9A7ACA281}" srcId="{D421AB32-C3E5-4B74-81B4-5F46FF785D8A}" destId="{D01D49B2-56F7-44D6-8BAA-4A68C365903B}" srcOrd="5" destOrd="0" parTransId="{A08EFD20-0DF8-49FD-865C-71DED09B7403}" sibTransId="{A52F2A15-8083-4500-B850-1364CFD37D60}"/>
    <dgm:cxn modelId="{1E1850F1-C1AD-49DE-975C-DF61FF6EB49B}" type="presOf" srcId="{68F632AD-FAEC-43A4-8959-0B871E7AA3F8}" destId="{E6AAE528-FBB6-41EC-9A14-3B53AACA018B}" srcOrd="0" destOrd="0" presId="urn:microsoft.com/office/officeart/2005/8/layout/hProcess9"/>
    <dgm:cxn modelId="{7E808BFF-6B27-4C53-B051-D2622F30CD06}" srcId="{D421AB32-C3E5-4B74-81B4-5F46FF785D8A}" destId="{DEDFDB93-005B-48F3-B072-6795927342CD}" srcOrd="3" destOrd="0" parTransId="{BCE98A0E-4500-4493-A5B9-43FF183AFA69}" sibTransId="{695C6DEF-F21C-4431-ADE7-F639CA21CB39}"/>
    <dgm:cxn modelId="{9BD98FC2-5D6A-4F59-BBF8-4AF45E97A7F1}" type="presParOf" srcId="{61BA86FF-0CA9-406F-BFBE-EF8C14207460}" destId="{267095F5-E353-4B81-AE33-ACAE91959D48}" srcOrd="0" destOrd="0" presId="urn:microsoft.com/office/officeart/2005/8/layout/hProcess9"/>
    <dgm:cxn modelId="{B6CA4921-03EE-4381-9F16-15E6C4AD12AC}" type="presParOf" srcId="{61BA86FF-0CA9-406F-BFBE-EF8C14207460}" destId="{4C93077C-F455-4866-A318-982317D740CB}" srcOrd="1" destOrd="0" presId="urn:microsoft.com/office/officeart/2005/8/layout/hProcess9"/>
    <dgm:cxn modelId="{D21DEE04-4AAB-4588-A4B4-43463531C312}" type="presParOf" srcId="{4C93077C-F455-4866-A318-982317D740CB}" destId="{DC0A69A2-D309-4C0E-84BC-48184F331E3D}" srcOrd="0" destOrd="0" presId="urn:microsoft.com/office/officeart/2005/8/layout/hProcess9"/>
    <dgm:cxn modelId="{0695E469-9311-4523-A25B-89ED3E619A7A}" type="presParOf" srcId="{4C93077C-F455-4866-A318-982317D740CB}" destId="{DFF65E69-CA0A-4CA1-B07E-954764B0B311}" srcOrd="1" destOrd="0" presId="urn:microsoft.com/office/officeart/2005/8/layout/hProcess9"/>
    <dgm:cxn modelId="{65201A89-466A-4935-BEC6-27C041B56FE1}" type="presParOf" srcId="{4C93077C-F455-4866-A318-982317D740CB}" destId="{E38D7F53-8F79-4608-8E94-061857C60F9F}" srcOrd="2" destOrd="0" presId="urn:microsoft.com/office/officeart/2005/8/layout/hProcess9"/>
    <dgm:cxn modelId="{644E0425-3D49-45C2-B8ED-E3EC513A7565}" type="presParOf" srcId="{4C93077C-F455-4866-A318-982317D740CB}" destId="{B5CA265B-6D8F-48E7-9A54-571D6F2C6F52}" srcOrd="3" destOrd="0" presId="urn:microsoft.com/office/officeart/2005/8/layout/hProcess9"/>
    <dgm:cxn modelId="{B157B1C7-A39C-4B43-A567-076252E27036}" type="presParOf" srcId="{4C93077C-F455-4866-A318-982317D740CB}" destId="{E6AAE528-FBB6-41EC-9A14-3B53AACA018B}" srcOrd="4" destOrd="0" presId="urn:microsoft.com/office/officeart/2005/8/layout/hProcess9"/>
    <dgm:cxn modelId="{135F7AA8-B7EA-44B8-8AC9-5972FA265BF6}" type="presParOf" srcId="{4C93077C-F455-4866-A318-982317D740CB}" destId="{F5B019C6-903E-4058-B10B-5BEF01CD75EC}" srcOrd="5" destOrd="0" presId="urn:microsoft.com/office/officeart/2005/8/layout/hProcess9"/>
    <dgm:cxn modelId="{4D889020-1A53-42D0-AFC3-A7DA926B49A9}" type="presParOf" srcId="{4C93077C-F455-4866-A318-982317D740CB}" destId="{B9F660EC-489C-45F9-A9E2-A11A757C8AD4}" srcOrd="6" destOrd="0" presId="urn:microsoft.com/office/officeart/2005/8/layout/hProcess9"/>
    <dgm:cxn modelId="{FE10DD3A-D87B-4829-9DC9-954D61150DE9}" type="presParOf" srcId="{4C93077C-F455-4866-A318-982317D740CB}" destId="{F3D706A7-C981-43DC-AEB3-F720ABC4F387}" srcOrd="7" destOrd="0" presId="urn:microsoft.com/office/officeart/2005/8/layout/hProcess9"/>
    <dgm:cxn modelId="{07BE95EB-F8E4-4AB3-B682-F5802D1C1078}" type="presParOf" srcId="{4C93077C-F455-4866-A318-982317D740CB}" destId="{B9865DA9-F704-49B4-838A-D7DC6FF9FEEF}" srcOrd="8" destOrd="0" presId="urn:microsoft.com/office/officeart/2005/8/layout/hProcess9"/>
    <dgm:cxn modelId="{36A3A38A-6583-4DF1-9F2D-2849EFF5C431}" type="presParOf" srcId="{4C93077C-F455-4866-A318-982317D740CB}" destId="{57CB4867-00C8-4267-A916-5E64DFFF4AFE}" srcOrd="9" destOrd="0" presId="urn:microsoft.com/office/officeart/2005/8/layout/hProcess9"/>
    <dgm:cxn modelId="{BD082704-F35D-4A3B-A6E6-0BE60B727995}" type="presParOf" srcId="{4C93077C-F455-4866-A318-982317D740CB}" destId="{ED2AD4D1-F813-4FFB-9B68-550EF873EC60}" srcOrd="1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D421AB32-C3E5-4B74-81B4-5F46FF785D8A}" type="doc">
      <dgm:prSet loTypeId="urn:microsoft.com/office/officeart/2005/8/layout/hProcess9" loCatId="process" qsTypeId="urn:microsoft.com/office/officeart/2005/8/quickstyle/simple4" qsCatId="simple" csTypeId="urn:microsoft.com/office/officeart/2005/8/colors/accent1_2" csCatId="accent1" phldr="1"/>
      <dgm:spPr/>
    </dgm:pt>
    <dgm:pt modelId="{D7AA2164-3534-4C9A-B571-FAC3D16578A6}">
      <dgm:prSet phldrT="[텍스트]" custT="1"/>
      <dgm:spPr/>
      <dgm:t>
        <a:bodyPr/>
        <a:lstStyle/>
        <a:p>
          <a:pPr latinLnBrk="1"/>
          <a:r>
            <a:rPr lang="en-US" altLang="ko-KR" sz="400" b="1" dirty="0">
              <a:latin typeface="맑은 고딕" panose="020B0503020000020004" pitchFamily="50" charset="-127"/>
              <a:ea typeface="맑은 고딕" panose="020B0503020000020004" pitchFamily="50" charset="-127"/>
            </a:rPr>
            <a:t>Ad-hoc Review</a:t>
          </a:r>
          <a:endParaRPr lang="ko-KR" altLang="en-US" sz="400" b="1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20E650CB-D335-4C97-846C-5B4E3E2AB91C}" type="parTrans" cxnId="{9BBA4B3D-1456-444C-BD85-A49810E62929}">
      <dgm:prSet/>
      <dgm:spPr/>
      <dgm:t>
        <a:bodyPr/>
        <a:lstStyle/>
        <a:p>
          <a:pPr latinLnBrk="1"/>
          <a:endParaRPr lang="ko-KR" altLang="en-US" sz="4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F935AA23-A693-45D2-8D74-AAFF44DE1DD3}" type="sibTrans" cxnId="{9BBA4B3D-1456-444C-BD85-A49810E62929}">
      <dgm:prSet/>
      <dgm:spPr/>
      <dgm:t>
        <a:bodyPr/>
        <a:lstStyle/>
        <a:p>
          <a:pPr latinLnBrk="1"/>
          <a:endParaRPr lang="ko-KR" altLang="en-US" sz="4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B8C33D24-DB53-46D4-AD36-96236E6BF9A4}">
      <dgm:prSet phldrT="[텍스트]" custT="1">
        <dgm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pPr latinLnBrk="1"/>
          <a:r>
            <a:rPr lang="en-US" altLang="ko-KR" sz="400" b="1" dirty="0">
              <a:latin typeface="맑은 고딕" panose="020B0503020000020004" pitchFamily="50" charset="-127"/>
              <a:ea typeface="맑은 고딕" panose="020B0503020000020004" pitchFamily="50" charset="-127"/>
            </a:rPr>
            <a:t>Peer Deskcheck, Passaround</a:t>
          </a:r>
          <a:endParaRPr lang="ko-KR" altLang="en-US" sz="400" b="1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1BBBF79E-F123-4C0B-85F8-E187A4D0E62E}" type="parTrans" cxnId="{D0BA4734-E9CB-4634-9789-3D2699E963D6}">
      <dgm:prSet/>
      <dgm:spPr/>
      <dgm:t>
        <a:bodyPr/>
        <a:lstStyle/>
        <a:p>
          <a:pPr latinLnBrk="1"/>
          <a:endParaRPr lang="ko-KR" altLang="en-US" sz="4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C1C8321D-E5F4-4A95-99D7-C514E43589A6}" type="sibTrans" cxnId="{D0BA4734-E9CB-4634-9789-3D2699E963D6}">
      <dgm:prSet/>
      <dgm:spPr/>
      <dgm:t>
        <a:bodyPr/>
        <a:lstStyle/>
        <a:p>
          <a:pPr latinLnBrk="1"/>
          <a:endParaRPr lang="ko-KR" altLang="en-US" sz="4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68F632AD-FAEC-43A4-8959-0B871E7AA3F8}">
      <dgm:prSet phldrT="[텍스트]" custT="1">
        <dgm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pPr latinLnBrk="1"/>
          <a:r>
            <a:rPr lang="en-US" altLang="ko-KR" sz="400" b="1" dirty="0">
              <a:latin typeface="맑은 고딕" panose="020B0503020000020004" pitchFamily="50" charset="-127"/>
              <a:ea typeface="맑은 고딕" panose="020B0503020000020004" pitchFamily="50" charset="-127"/>
            </a:rPr>
            <a:t>Pair Programming, Pair Review</a:t>
          </a:r>
          <a:endParaRPr lang="ko-KR" altLang="en-US" sz="400" b="1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9E7C68EC-54B8-49E1-AB8E-2EF93BAEF656}" type="parTrans" cxnId="{21EC2653-7217-43DE-8C19-C9D06C038432}">
      <dgm:prSet/>
      <dgm:spPr/>
      <dgm:t>
        <a:bodyPr/>
        <a:lstStyle/>
        <a:p>
          <a:pPr latinLnBrk="1"/>
          <a:endParaRPr lang="ko-KR" altLang="en-US" sz="4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6A9BFCD7-44CF-47AF-8A62-5062D68619F7}" type="sibTrans" cxnId="{21EC2653-7217-43DE-8C19-C9D06C038432}">
      <dgm:prSet/>
      <dgm:spPr/>
      <dgm:t>
        <a:bodyPr/>
        <a:lstStyle/>
        <a:p>
          <a:pPr latinLnBrk="1"/>
          <a:endParaRPr lang="ko-KR" altLang="en-US" sz="4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DEDFDB93-005B-48F3-B072-6795927342CD}">
      <dgm:prSet phldrT="[텍스트]" custT="1">
        <dgm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pPr latinLnBrk="1"/>
          <a:r>
            <a:rPr lang="en-US" altLang="ko-KR" sz="400" b="1" dirty="0">
              <a:latin typeface="맑은 고딕" panose="020B0503020000020004" pitchFamily="50" charset="-127"/>
              <a:ea typeface="맑은 고딕" panose="020B0503020000020004" pitchFamily="50" charset="-127"/>
            </a:rPr>
            <a:t>Walkthrough</a:t>
          </a:r>
          <a:endParaRPr lang="ko-KR" altLang="en-US" sz="400" b="1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BCE98A0E-4500-4493-A5B9-43FF183AFA69}" type="parTrans" cxnId="{7E808BFF-6B27-4C53-B051-D2622F30CD06}">
      <dgm:prSet/>
      <dgm:spPr/>
      <dgm:t>
        <a:bodyPr/>
        <a:lstStyle/>
        <a:p>
          <a:pPr latinLnBrk="1"/>
          <a:endParaRPr lang="ko-KR" altLang="en-US" sz="4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695C6DEF-F21C-4431-ADE7-F639CA21CB39}" type="sibTrans" cxnId="{7E808BFF-6B27-4C53-B051-D2622F30CD06}">
      <dgm:prSet/>
      <dgm:spPr/>
      <dgm:t>
        <a:bodyPr/>
        <a:lstStyle/>
        <a:p>
          <a:pPr latinLnBrk="1"/>
          <a:endParaRPr lang="ko-KR" altLang="en-US" sz="4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D95E79ED-881B-467E-917E-158FD52DB231}">
      <dgm:prSet phldrT="[텍스트]" custT="1">
        <dgm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pPr latinLnBrk="1"/>
          <a:r>
            <a:rPr lang="en-US" altLang="ko-KR" sz="400" b="1" dirty="0">
              <a:latin typeface="맑은 고딕" panose="020B0503020000020004" pitchFamily="50" charset="-127"/>
              <a:ea typeface="맑은 고딕" panose="020B0503020000020004" pitchFamily="50" charset="-127"/>
            </a:rPr>
            <a:t>Team Review</a:t>
          </a:r>
          <a:endParaRPr lang="ko-KR" altLang="en-US" sz="400" b="1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4A59AF78-C52A-44E1-AF14-4E690FECF485}" type="parTrans" cxnId="{6C11B41C-FD7C-42AD-9710-7EDDEC870BE4}">
      <dgm:prSet/>
      <dgm:spPr/>
      <dgm:t>
        <a:bodyPr/>
        <a:lstStyle/>
        <a:p>
          <a:pPr latinLnBrk="1"/>
          <a:endParaRPr lang="ko-KR" altLang="en-US" sz="4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D13883D8-4FEE-4ECA-A8F6-3DC1118C87FE}" type="sibTrans" cxnId="{6C11B41C-FD7C-42AD-9710-7EDDEC870BE4}">
      <dgm:prSet/>
      <dgm:spPr/>
      <dgm:t>
        <a:bodyPr/>
        <a:lstStyle/>
        <a:p>
          <a:pPr latinLnBrk="1"/>
          <a:endParaRPr lang="ko-KR" altLang="en-US" sz="4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D01D49B2-56F7-44D6-8BAA-4A68C365903B}">
      <dgm:prSet phldrT="[텍스트]" custT="1">
        <dgm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pPr latinLnBrk="1"/>
          <a:r>
            <a:rPr lang="en-US" altLang="ko-KR" sz="400" b="1" dirty="0">
              <a:latin typeface="맑은 고딕" panose="020B0503020000020004" pitchFamily="50" charset="-127"/>
              <a:ea typeface="맑은 고딕" panose="020B0503020000020004" pitchFamily="50" charset="-127"/>
            </a:rPr>
            <a:t>Inspection</a:t>
          </a:r>
          <a:endParaRPr lang="ko-KR" altLang="en-US" sz="400" b="1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A08EFD20-0DF8-49FD-865C-71DED09B7403}" type="parTrans" cxnId="{E1F0067D-D60B-4858-9C80-67D9A7ACA281}">
      <dgm:prSet/>
      <dgm:spPr/>
      <dgm:t>
        <a:bodyPr/>
        <a:lstStyle/>
        <a:p>
          <a:pPr latinLnBrk="1"/>
          <a:endParaRPr lang="ko-KR" altLang="en-US" sz="4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A52F2A15-8083-4500-B850-1364CFD37D60}" type="sibTrans" cxnId="{E1F0067D-D60B-4858-9C80-67D9A7ACA281}">
      <dgm:prSet/>
      <dgm:spPr/>
      <dgm:t>
        <a:bodyPr/>
        <a:lstStyle/>
        <a:p>
          <a:pPr latinLnBrk="1"/>
          <a:endParaRPr lang="ko-KR" altLang="en-US" sz="4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61BA86FF-0CA9-406F-BFBE-EF8C14207460}" type="pres">
      <dgm:prSet presAssocID="{D421AB32-C3E5-4B74-81B4-5F46FF785D8A}" presName="CompostProcess" presStyleCnt="0">
        <dgm:presLayoutVars>
          <dgm:dir/>
          <dgm:resizeHandles val="exact"/>
        </dgm:presLayoutVars>
      </dgm:prSet>
      <dgm:spPr/>
    </dgm:pt>
    <dgm:pt modelId="{267095F5-E353-4B81-AE33-ACAE91959D48}" type="pres">
      <dgm:prSet presAssocID="{D421AB32-C3E5-4B74-81B4-5F46FF785D8A}" presName="arrow" presStyleLbl="bgShp" presStyleIdx="0" presStyleCnt="1" custScaleX="117647" custScaleY="93981"/>
      <dgm:spPr/>
    </dgm:pt>
    <dgm:pt modelId="{4C93077C-F455-4866-A318-982317D740CB}" type="pres">
      <dgm:prSet presAssocID="{D421AB32-C3E5-4B74-81B4-5F46FF785D8A}" presName="linearProcess" presStyleCnt="0"/>
      <dgm:spPr/>
    </dgm:pt>
    <dgm:pt modelId="{DC0A69A2-D309-4C0E-84BC-48184F331E3D}" type="pres">
      <dgm:prSet presAssocID="{D7AA2164-3534-4C9A-B571-FAC3D16578A6}" presName="textNode" presStyleLbl="node1" presStyleIdx="0" presStyleCnt="6">
        <dgm:presLayoutVars>
          <dgm:bulletEnabled val="1"/>
        </dgm:presLayoutVars>
      </dgm:prSet>
      <dgm:spPr/>
    </dgm:pt>
    <dgm:pt modelId="{DFF65E69-CA0A-4CA1-B07E-954764B0B311}" type="pres">
      <dgm:prSet presAssocID="{F935AA23-A693-45D2-8D74-AAFF44DE1DD3}" presName="sibTrans" presStyleCnt="0"/>
      <dgm:spPr/>
    </dgm:pt>
    <dgm:pt modelId="{E38D7F53-8F79-4608-8E94-061857C60F9F}" type="pres">
      <dgm:prSet presAssocID="{B8C33D24-DB53-46D4-AD36-96236E6BF9A4}" presName="textNode" presStyleLbl="node1" presStyleIdx="1" presStyleCnt="6">
        <dgm:presLayoutVars>
          <dgm:bulletEnabled val="1"/>
        </dgm:presLayoutVars>
      </dgm:prSet>
      <dgm:spPr/>
    </dgm:pt>
    <dgm:pt modelId="{B5CA265B-6D8F-48E7-9A54-571D6F2C6F52}" type="pres">
      <dgm:prSet presAssocID="{C1C8321D-E5F4-4A95-99D7-C514E43589A6}" presName="sibTrans" presStyleCnt="0"/>
      <dgm:spPr/>
    </dgm:pt>
    <dgm:pt modelId="{E6AAE528-FBB6-41EC-9A14-3B53AACA018B}" type="pres">
      <dgm:prSet presAssocID="{68F632AD-FAEC-43A4-8959-0B871E7AA3F8}" presName="textNode" presStyleLbl="node1" presStyleIdx="2" presStyleCnt="6">
        <dgm:presLayoutVars>
          <dgm:bulletEnabled val="1"/>
        </dgm:presLayoutVars>
      </dgm:prSet>
      <dgm:spPr/>
    </dgm:pt>
    <dgm:pt modelId="{F5B019C6-903E-4058-B10B-5BEF01CD75EC}" type="pres">
      <dgm:prSet presAssocID="{6A9BFCD7-44CF-47AF-8A62-5062D68619F7}" presName="sibTrans" presStyleCnt="0"/>
      <dgm:spPr/>
    </dgm:pt>
    <dgm:pt modelId="{B9F660EC-489C-45F9-A9E2-A11A757C8AD4}" type="pres">
      <dgm:prSet presAssocID="{DEDFDB93-005B-48F3-B072-6795927342CD}" presName="textNode" presStyleLbl="node1" presStyleIdx="3" presStyleCnt="6">
        <dgm:presLayoutVars>
          <dgm:bulletEnabled val="1"/>
        </dgm:presLayoutVars>
      </dgm:prSet>
      <dgm:spPr/>
    </dgm:pt>
    <dgm:pt modelId="{F3D706A7-C981-43DC-AEB3-F720ABC4F387}" type="pres">
      <dgm:prSet presAssocID="{695C6DEF-F21C-4431-ADE7-F639CA21CB39}" presName="sibTrans" presStyleCnt="0"/>
      <dgm:spPr/>
    </dgm:pt>
    <dgm:pt modelId="{B9865DA9-F704-49B4-838A-D7DC6FF9FEEF}" type="pres">
      <dgm:prSet presAssocID="{D95E79ED-881B-467E-917E-158FD52DB231}" presName="textNode" presStyleLbl="node1" presStyleIdx="4" presStyleCnt="6">
        <dgm:presLayoutVars>
          <dgm:bulletEnabled val="1"/>
        </dgm:presLayoutVars>
      </dgm:prSet>
      <dgm:spPr/>
    </dgm:pt>
    <dgm:pt modelId="{57CB4867-00C8-4267-A916-5E64DFFF4AFE}" type="pres">
      <dgm:prSet presAssocID="{D13883D8-4FEE-4ECA-A8F6-3DC1118C87FE}" presName="sibTrans" presStyleCnt="0"/>
      <dgm:spPr/>
    </dgm:pt>
    <dgm:pt modelId="{ED2AD4D1-F813-4FFB-9B68-550EF873EC60}" type="pres">
      <dgm:prSet presAssocID="{D01D49B2-56F7-44D6-8BAA-4A68C365903B}" presName="textNode" presStyleLbl="node1" presStyleIdx="5" presStyleCnt="6">
        <dgm:presLayoutVars>
          <dgm:bulletEnabled val="1"/>
        </dgm:presLayoutVars>
      </dgm:prSet>
      <dgm:spPr/>
    </dgm:pt>
  </dgm:ptLst>
  <dgm:cxnLst>
    <dgm:cxn modelId="{FA141D01-9F62-4D98-9EE3-23AC518EB03E}" type="presOf" srcId="{D95E79ED-881B-467E-917E-158FD52DB231}" destId="{B9865DA9-F704-49B4-838A-D7DC6FF9FEEF}" srcOrd="0" destOrd="0" presId="urn:microsoft.com/office/officeart/2005/8/layout/hProcess9"/>
    <dgm:cxn modelId="{55D1C606-197A-41FE-9CBC-6290CC880A1A}" type="presOf" srcId="{DEDFDB93-005B-48F3-B072-6795927342CD}" destId="{B9F660EC-489C-45F9-A9E2-A11A757C8AD4}" srcOrd="0" destOrd="0" presId="urn:microsoft.com/office/officeart/2005/8/layout/hProcess9"/>
    <dgm:cxn modelId="{9AA72C12-B757-43DF-A54C-A4D66E4678C2}" type="presOf" srcId="{D7AA2164-3534-4C9A-B571-FAC3D16578A6}" destId="{DC0A69A2-D309-4C0E-84BC-48184F331E3D}" srcOrd="0" destOrd="0" presId="urn:microsoft.com/office/officeart/2005/8/layout/hProcess9"/>
    <dgm:cxn modelId="{6C11B41C-FD7C-42AD-9710-7EDDEC870BE4}" srcId="{D421AB32-C3E5-4B74-81B4-5F46FF785D8A}" destId="{D95E79ED-881B-467E-917E-158FD52DB231}" srcOrd="4" destOrd="0" parTransId="{4A59AF78-C52A-44E1-AF14-4E690FECF485}" sibTransId="{D13883D8-4FEE-4ECA-A8F6-3DC1118C87FE}"/>
    <dgm:cxn modelId="{5A7D502C-6315-4946-9E25-0A98F16D9B6C}" type="presOf" srcId="{D421AB32-C3E5-4B74-81B4-5F46FF785D8A}" destId="{61BA86FF-0CA9-406F-BFBE-EF8C14207460}" srcOrd="0" destOrd="0" presId="urn:microsoft.com/office/officeart/2005/8/layout/hProcess9"/>
    <dgm:cxn modelId="{D0BA4734-E9CB-4634-9789-3D2699E963D6}" srcId="{D421AB32-C3E5-4B74-81B4-5F46FF785D8A}" destId="{B8C33D24-DB53-46D4-AD36-96236E6BF9A4}" srcOrd="1" destOrd="0" parTransId="{1BBBF79E-F123-4C0B-85F8-E187A4D0E62E}" sibTransId="{C1C8321D-E5F4-4A95-99D7-C514E43589A6}"/>
    <dgm:cxn modelId="{1D8F3037-9BD2-4AFB-9292-A47BD827B5EB}" type="presOf" srcId="{B8C33D24-DB53-46D4-AD36-96236E6BF9A4}" destId="{E38D7F53-8F79-4608-8E94-061857C60F9F}" srcOrd="0" destOrd="0" presId="urn:microsoft.com/office/officeart/2005/8/layout/hProcess9"/>
    <dgm:cxn modelId="{9BBA4B3D-1456-444C-BD85-A49810E62929}" srcId="{D421AB32-C3E5-4B74-81B4-5F46FF785D8A}" destId="{D7AA2164-3534-4C9A-B571-FAC3D16578A6}" srcOrd="0" destOrd="0" parTransId="{20E650CB-D335-4C97-846C-5B4E3E2AB91C}" sibTransId="{F935AA23-A693-45D2-8D74-AAFF44DE1DD3}"/>
    <dgm:cxn modelId="{95D79A3D-1675-44C7-8BC0-47592489CEB7}" type="presOf" srcId="{D01D49B2-56F7-44D6-8BAA-4A68C365903B}" destId="{ED2AD4D1-F813-4FFB-9B68-550EF873EC60}" srcOrd="0" destOrd="0" presId="urn:microsoft.com/office/officeart/2005/8/layout/hProcess9"/>
    <dgm:cxn modelId="{21EC2653-7217-43DE-8C19-C9D06C038432}" srcId="{D421AB32-C3E5-4B74-81B4-5F46FF785D8A}" destId="{68F632AD-FAEC-43A4-8959-0B871E7AA3F8}" srcOrd="2" destOrd="0" parTransId="{9E7C68EC-54B8-49E1-AB8E-2EF93BAEF656}" sibTransId="{6A9BFCD7-44CF-47AF-8A62-5062D68619F7}"/>
    <dgm:cxn modelId="{E1F0067D-D60B-4858-9C80-67D9A7ACA281}" srcId="{D421AB32-C3E5-4B74-81B4-5F46FF785D8A}" destId="{D01D49B2-56F7-44D6-8BAA-4A68C365903B}" srcOrd="5" destOrd="0" parTransId="{A08EFD20-0DF8-49FD-865C-71DED09B7403}" sibTransId="{A52F2A15-8083-4500-B850-1364CFD37D60}"/>
    <dgm:cxn modelId="{1E1850F1-C1AD-49DE-975C-DF61FF6EB49B}" type="presOf" srcId="{68F632AD-FAEC-43A4-8959-0B871E7AA3F8}" destId="{E6AAE528-FBB6-41EC-9A14-3B53AACA018B}" srcOrd="0" destOrd="0" presId="urn:microsoft.com/office/officeart/2005/8/layout/hProcess9"/>
    <dgm:cxn modelId="{7E808BFF-6B27-4C53-B051-D2622F30CD06}" srcId="{D421AB32-C3E5-4B74-81B4-5F46FF785D8A}" destId="{DEDFDB93-005B-48F3-B072-6795927342CD}" srcOrd="3" destOrd="0" parTransId="{BCE98A0E-4500-4493-A5B9-43FF183AFA69}" sibTransId="{695C6DEF-F21C-4431-ADE7-F639CA21CB39}"/>
    <dgm:cxn modelId="{9BD98FC2-5D6A-4F59-BBF8-4AF45E97A7F1}" type="presParOf" srcId="{61BA86FF-0CA9-406F-BFBE-EF8C14207460}" destId="{267095F5-E353-4B81-AE33-ACAE91959D48}" srcOrd="0" destOrd="0" presId="urn:microsoft.com/office/officeart/2005/8/layout/hProcess9"/>
    <dgm:cxn modelId="{B6CA4921-03EE-4381-9F16-15E6C4AD12AC}" type="presParOf" srcId="{61BA86FF-0CA9-406F-BFBE-EF8C14207460}" destId="{4C93077C-F455-4866-A318-982317D740CB}" srcOrd="1" destOrd="0" presId="urn:microsoft.com/office/officeart/2005/8/layout/hProcess9"/>
    <dgm:cxn modelId="{D21DEE04-4AAB-4588-A4B4-43463531C312}" type="presParOf" srcId="{4C93077C-F455-4866-A318-982317D740CB}" destId="{DC0A69A2-D309-4C0E-84BC-48184F331E3D}" srcOrd="0" destOrd="0" presId="urn:microsoft.com/office/officeart/2005/8/layout/hProcess9"/>
    <dgm:cxn modelId="{0695E469-9311-4523-A25B-89ED3E619A7A}" type="presParOf" srcId="{4C93077C-F455-4866-A318-982317D740CB}" destId="{DFF65E69-CA0A-4CA1-B07E-954764B0B311}" srcOrd="1" destOrd="0" presId="urn:microsoft.com/office/officeart/2005/8/layout/hProcess9"/>
    <dgm:cxn modelId="{65201A89-466A-4935-BEC6-27C041B56FE1}" type="presParOf" srcId="{4C93077C-F455-4866-A318-982317D740CB}" destId="{E38D7F53-8F79-4608-8E94-061857C60F9F}" srcOrd="2" destOrd="0" presId="urn:microsoft.com/office/officeart/2005/8/layout/hProcess9"/>
    <dgm:cxn modelId="{644E0425-3D49-45C2-B8ED-E3EC513A7565}" type="presParOf" srcId="{4C93077C-F455-4866-A318-982317D740CB}" destId="{B5CA265B-6D8F-48E7-9A54-571D6F2C6F52}" srcOrd="3" destOrd="0" presId="urn:microsoft.com/office/officeart/2005/8/layout/hProcess9"/>
    <dgm:cxn modelId="{B157B1C7-A39C-4B43-A567-076252E27036}" type="presParOf" srcId="{4C93077C-F455-4866-A318-982317D740CB}" destId="{E6AAE528-FBB6-41EC-9A14-3B53AACA018B}" srcOrd="4" destOrd="0" presId="urn:microsoft.com/office/officeart/2005/8/layout/hProcess9"/>
    <dgm:cxn modelId="{135F7AA8-B7EA-44B8-8AC9-5972FA265BF6}" type="presParOf" srcId="{4C93077C-F455-4866-A318-982317D740CB}" destId="{F5B019C6-903E-4058-B10B-5BEF01CD75EC}" srcOrd="5" destOrd="0" presId="urn:microsoft.com/office/officeart/2005/8/layout/hProcess9"/>
    <dgm:cxn modelId="{4D889020-1A53-42D0-AFC3-A7DA926B49A9}" type="presParOf" srcId="{4C93077C-F455-4866-A318-982317D740CB}" destId="{B9F660EC-489C-45F9-A9E2-A11A757C8AD4}" srcOrd="6" destOrd="0" presId="urn:microsoft.com/office/officeart/2005/8/layout/hProcess9"/>
    <dgm:cxn modelId="{FE10DD3A-D87B-4829-9DC9-954D61150DE9}" type="presParOf" srcId="{4C93077C-F455-4866-A318-982317D740CB}" destId="{F3D706A7-C981-43DC-AEB3-F720ABC4F387}" srcOrd="7" destOrd="0" presId="urn:microsoft.com/office/officeart/2005/8/layout/hProcess9"/>
    <dgm:cxn modelId="{07BE95EB-F8E4-4AB3-B682-F5802D1C1078}" type="presParOf" srcId="{4C93077C-F455-4866-A318-982317D740CB}" destId="{B9865DA9-F704-49B4-838A-D7DC6FF9FEEF}" srcOrd="8" destOrd="0" presId="urn:microsoft.com/office/officeart/2005/8/layout/hProcess9"/>
    <dgm:cxn modelId="{36A3A38A-6583-4DF1-9F2D-2849EFF5C431}" type="presParOf" srcId="{4C93077C-F455-4866-A318-982317D740CB}" destId="{57CB4867-00C8-4267-A916-5E64DFFF4AFE}" srcOrd="9" destOrd="0" presId="urn:microsoft.com/office/officeart/2005/8/layout/hProcess9"/>
    <dgm:cxn modelId="{BD082704-F35D-4A3B-A6E6-0BE60B727995}" type="presParOf" srcId="{4C93077C-F455-4866-A318-982317D740CB}" destId="{ED2AD4D1-F813-4FFB-9B68-550EF873EC60}" srcOrd="1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7095F5-E353-4B81-AE33-ACAE91959D48}">
      <dsp:nvSpPr>
        <dsp:cNvPr id="0" name=""/>
        <dsp:cNvSpPr/>
      </dsp:nvSpPr>
      <dsp:spPr>
        <a:xfrm>
          <a:off x="2" y="98379"/>
          <a:ext cx="8643994" cy="3072220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DC0A69A2-D309-4C0E-84BC-48184F331E3D}">
      <dsp:nvSpPr>
        <dsp:cNvPr id="0" name=""/>
        <dsp:cNvSpPr/>
      </dsp:nvSpPr>
      <dsp:spPr>
        <a:xfrm>
          <a:off x="105" y="980694"/>
          <a:ext cx="1264944" cy="1307592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100" b="1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Ad-hoc Review</a:t>
          </a:r>
          <a:endParaRPr lang="ko-KR" altLang="en-US" sz="1100" b="1" kern="120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61854" y="1042443"/>
        <a:ext cx="1141446" cy="1184094"/>
      </dsp:txXfrm>
    </dsp:sp>
    <dsp:sp modelId="{E38D7F53-8F79-4608-8E94-061857C60F9F}">
      <dsp:nvSpPr>
        <dsp:cNvPr id="0" name=""/>
        <dsp:cNvSpPr/>
      </dsp:nvSpPr>
      <dsp:spPr>
        <a:xfrm>
          <a:off x="1475874" y="980694"/>
          <a:ext cx="1264944" cy="1307592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100" b="1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Peer Deskcheck, Passaround</a:t>
          </a:r>
          <a:endParaRPr lang="ko-KR" altLang="en-US" sz="1100" b="1" kern="120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1537623" y="1042443"/>
        <a:ext cx="1141446" cy="1184094"/>
      </dsp:txXfrm>
    </dsp:sp>
    <dsp:sp modelId="{E6AAE528-FBB6-41EC-9A14-3B53AACA018B}">
      <dsp:nvSpPr>
        <dsp:cNvPr id="0" name=""/>
        <dsp:cNvSpPr/>
      </dsp:nvSpPr>
      <dsp:spPr>
        <a:xfrm>
          <a:off x="2951642" y="980694"/>
          <a:ext cx="1264944" cy="1307592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100" b="1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Pair Programming, Pair Review</a:t>
          </a:r>
          <a:endParaRPr lang="ko-KR" altLang="en-US" sz="1100" b="1" kern="120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3013391" y="1042443"/>
        <a:ext cx="1141446" cy="1184094"/>
      </dsp:txXfrm>
    </dsp:sp>
    <dsp:sp modelId="{B9F660EC-489C-45F9-A9E2-A11A757C8AD4}">
      <dsp:nvSpPr>
        <dsp:cNvPr id="0" name=""/>
        <dsp:cNvSpPr/>
      </dsp:nvSpPr>
      <dsp:spPr>
        <a:xfrm>
          <a:off x="4427411" y="980694"/>
          <a:ext cx="1264944" cy="1307592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100" b="1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Walkthrough</a:t>
          </a:r>
          <a:endParaRPr lang="ko-KR" altLang="en-US" sz="1100" b="1" kern="120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4489160" y="1042443"/>
        <a:ext cx="1141446" cy="1184094"/>
      </dsp:txXfrm>
    </dsp:sp>
    <dsp:sp modelId="{B9865DA9-F704-49B4-838A-D7DC6FF9FEEF}">
      <dsp:nvSpPr>
        <dsp:cNvPr id="0" name=""/>
        <dsp:cNvSpPr/>
      </dsp:nvSpPr>
      <dsp:spPr>
        <a:xfrm>
          <a:off x="5903180" y="980694"/>
          <a:ext cx="1264944" cy="1307592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100" b="1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Team Review</a:t>
          </a:r>
          <a:endParaRPr lang="ko-KR" altLang="en-US" sz="1100" b="1" kern="120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5964929" y="1042443"/>
        <a:ext cx="1141446" cy="1184094"/>
      </dsp:txXfrm>
    </dsp:sp>
    <dsp:sp modelId="{ED2AD4D1-F813-4FFB-9B68-550EF873EC60}">
      <dsp:nvSpPr>
        <dsp:cNvPr id="0" name=""/>
        <dsp:cNvSpPr/>
      </dsp:nvSpPr>
      <dsp:spPr>
        <a:xfrm>
          <a:off x="7378948" y="980694"/>
          <a:ext cx="1264944" cy="1307592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100" b="1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Inspection</a:t>
          </a:r>
          <a:endParaRPr lang="ko-KR" altLang="en-US" sz="1100" b="1" kern="120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7440697" y="1042443"/>
        <a:ext cx="1141446" cy="118409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7095F5-E353-4B81-AE33-ACAE91959D48}">
      <dsp:nvSpPr>
        <dsp:cNvPr id="0" name=""/>
        <dsp:cNvSpPr/>
      </dsp:nvSpPr>
      <dsp:spPr>
        <a:xfrm>
          <a:off x="0" y="24007"/>
          <a:ext cx="2874196" cy="749702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DC0A69A2-D309-4C0E-84BC-48184F331E3D}">
      <dsp:nvSpPr>
        <dsp:cNvPr id="0" name=""/>
        <dsp:cNvSpPr/>
      </dsp:nvSpPr>
      <dsp:spPr>
        <a:xfrm>
          <a:off x="35" y="239315"/>
          <a:ext cx="420604" cy="319086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77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400" b="1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Ad-hoc Review</a:t>
          </a:r>
          <a:endParaRPr lang="ko-KR" altLang="en-US" sz="400" b="1" kern="120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15611" y="254891"/>
        <a:ext cx="389452" cy="287934"/>
      </dsp:txXfrm>
    </dsp:sp>
    <dsp:sp modelId="{E38D7F53-8F79-4608-8E94-061857C60F9F}">
      <dsp:nvSpPr>
        <dsp:cNvPr id="0" name=""/>
        <dsp:cNvSpPr/>
      </dsp:nvSpPr>
      <dsp:spPr>
        <a:xfrm>
          <a:off x="490739" y="239315"/>
          <a:ext cx="420604" cy="319086"/>
        </a:xfrm>
        <a:prstGeom prst="roundRect">
          <a:avLst/>
        </a:prstGeom>
        <a:gradFill rotWithShape="1">
          <a:gsLst>
            <a:gs pos="0">
              <a:schemeClr val="accent1">
                <a:shade val="51000"/>
                <a:satMod val="130000"/>
              </a:schemeClr>
            </a:gs>
            <a:gs pos="80000">
              <a:schemeClr val="accent1">
                <a:shade val="93000"/>
                <a:satMod val="130000"/>
              </a:schemeClr>
            </a:gs>
            <a:gs pos="100000">
              <a:schemeClr val="accent1"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77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400" b="1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Peer Deskcheck, Passaround</a:t>
          </a:r>
          <a:endParaRPr lang="ko-KR" altLang="en-US" sz="400" b="1" kern="120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506315" y="254891"/>
        <a:ext cx="389452" cy="287934"/>
      </dsp:txXfrm>
    </dsp:sp>
    <dsp:sp modelId="{E6AAE528-FBB6-41EC-9A14-3B53AACA018B}">
      <dsp:nvSpPr>
        <dsp:cNvPr id="0" name=""/>
        <dsp:cNvSpPr/>
      </dsp:nvSpPr>
      <dsp:spPr>
        <a:xfrm>
          <a:off x="981444" y="239315"/>
          <a:ext cx="420604" cy="319086"/>
        </a:xfrm>
        <a:prstGeom prst="roundRect">
          <a:avLst/>
        </a:prstGeom>
        <a:gradFill rotWithShape="1">
          <a:gsLst>
            <a:gs pos="0">
              <a:schemeClr val="accent1">
                <a:shade val="51000"/>
                <a:satMod val="130000"/>
              </a:schemeClr>
            </a:gs>
            <a:gs pos="80000">
              <a:schemeClr val="accent1">
                <a:shade val="93000"/>
                <a:satMod val="130000"/>
              </a:schemeClr>
            </a:gs>
            <a:gs pos="100000">
              <a:schemeClr val="accent1"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77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400" b="1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Pair Programming, Pair Review</a:t>
          </a:r>
          <a:endParaRPr lang="ko-KR" altLang="en-US" sz="400" b="1" kern="120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997020" y="254891"/>
        <a:ext cx="389452" cy="287934"/>
      </dsp:txXfrm>
    </dsp:sp>
    <dsp:sp modelId="{B9F660EC-489C-45F9-A9E2-A11A757C8AD4}">
      <dsp:nvSpPr>
        <dsp:cNvPr id="0" name=""/>
        <dsp:cNvSpPr/>
      </dsp:nvSpPr>
      <dsp:spPr>
        <a:xfrm>
          <a:off x="1472149" y="239315"/>
          <a:ext cx="420604" cy="319086"/>
        </a:xfrm>
        <a:prstGeom prst="roundRect">
          <a:avLst/>
        </a:prstGeom>
        <a:gradFill rotWithShape="1">
          <a:gsLst>
            <a:gs pos="0">
              <a:schemeClr val="accent1">
                <a:shade val="51000"/>
                <a:satMod val="130000"/>
              </a:schemeClr>
            </a:gs>
            <a:gs pos="80000">
              <a:schemeClr val="accent1">
                <a:shade val="93000"/>
                <a:satMod val="130000"/>
              </a:schemeClr>
            </a:gs>
            <a:gs pos="100000">
              <a:schemeClr val="accent1"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77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400" b="1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Walkthrough</a:t>
          </a:r>
          <a:endParaRPr lang="ko-KR" altLang="en-US" sz="400" b="1" kern="120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1487725" y="254891"/>
        <a:ext cx="389452" cy="287934"/>
      </dsp:txXfrm>
    </dsp:sp>
    <dsp:sp modelId="{B9865DA9-F704-49B4-838A-D7DC6FF9FEEF}">
      <dsp:nvSpPr>
        <dsp:cNvPr id="0" name=""/>
        <dsp:cNvSpPr/>
      </dsp:nvSpPr>
      <dsp:spPr>
        <a:xfrm>
          <a:off x="1962854" y="239315"/>
          <a:ext cx="420604" cy="319086"/>
        </a:xfrm>
        <a:prstGeom prst="roundRect">
          <a:avLst/>
        </a:prstGeom>
        <a:gradFill rotWithShape="1">
          <a:gsLst>
            <a:gs pos="0">
              <a:schemeClr val="accent1">
                <a:shade val="51000"/>
                <a:satMod val="130000"/>
              </a:schemeClr>
            </a:gs>
            <a:gs pos="80000">
              <a:schemeClr val="accent1">
                <a:shade val="93000"/>
                <a:satMod val="130000"/>
              </a:schemeClr>
            </a:gs>
            <a:gs pos="100000">
              <a:schemeClr val="accent1"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77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400" b="1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Team Review</a:t>
          </a:r>
          <a:endParaRPr lang="ko-KR" altLang="en-US" sz="400" b="1" kern="120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1978430" y="254891"/>
        <a:ext cx="389452" cy="287934"/>
      </dsp:txXfrm>
    </dsp:sp>
    <dsp:sp modelId="{ED2AD4D1-F813-4FFB-9B68-550EF873EC60}">
      <dsp:nvSpPr>
        <dsp:cNvPr id="0" name=""/>
        <dsp:cNvSpPr/>
      </dsp:nvSpPr>
      <dsp:spPr>
        <a:xfrm>
          <a:off x="2453558" y="239315"/>
          <a:ext cx="420604" cy="319086"/>
        </a:xfrm>
        <a:prstGeom prst="roundRect">
          <a:avLst/>
        </a:prstGeom>
        <a:gradFill rotWithShape="1">
          <a:gsLst>
            <a:gs pos="0">
              <a:schemeClr val="accent6">
                <a:shade val="51000"/>
                <a:satMod val="130000"/>
              </a:schemeClr>
            </a:gs>
            <a:gs pos="80000">
              <a:schemeClr val="accent6">
                <a:shade val="93000"/>
                <a:satMod val="130000"/>
              </a:schemeClr>
            </a:gs>
            <a:gs pos="100000">
              <a:schemeClr val="accent6"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6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6"/>
        </a:lnRef>
        <a:fillRef idx="3">
          <a:schemeClr val="accent6"/>
        </a:fillRef>
        <a:effectRef idx="2">
          <a:schemeClr val="accent6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77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400" b="1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Inspection</a:t>
          </a:r>
          <a:endParaRPr lang="ko-KR" altLang="en-US" sz="400" b="1" kern="120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2469134" y="254891"/>
        <a:ext cx="389452" cy="28793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B51A09-2731-4253-BDD7-60E6001409D8}">
      <dsp:nvSpPr>
        <dsp:cNvPr id="0" name=""/>
        <dsp:cNvSpPr/>
      </dsp:nvSpPr>
      <dsp:spPr>
        <a:xfrm>
          <a:off x="1358881" y="550817"/>
          <a:ext cx="147027" cy="1695281"/>
        </a:xfrm>
        <a:custGeom>
          <a:avLst/>
          <a:gdLst/>
          <a:ahLst/>
          <a:cxnLst/>
          <a:rect l="0" t="0" r="0" b="0"/>
          <a:pathLst>
            <a:path>
              <a:moveTo>
                <a:pt x="147027" y="0"/>
              </a:moveTo>
              <a:lnTo>
                <a:pt x="147027" y="1695281"/>
              </a:lnTo>
              <a:lnTo>
                <a:pt x="0" y="1695281"/>
              </a:lnTo>
            </a:path>
          </a:pathLst>
        </a:custGeom>
        <a:noFill/>
        <a:ln w="12700" cap="flat" cmpd="sng" algn="ctr">
          <a:solidFill>
            <a:schemeClr val="tx1">
              <a:lumMod val="50000"/>
              <a:lumOff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97AFD1B-CC9B-4461-9AD3-3B7A8AC7045B}">
      <dsp:nvSpPr>
        <dsp:cNvPr id="0" name=""/>
        <dsp:cNvSpPr/>
      </dsp:nvSpPr>
      <dsp:spPr>
        <a:xfrm>
          <a:off x="1505909" y="550817"/>
          <a:ext cx="143463" cy="73612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36124"/>
              </a:lnTo>
              <a:lnTo>
                <a:pt x="143463" y="736124"/>
              </a:lnTo>
            </a:path>
          </a:pathLst>
        </a:custGeom>
        <a:noFill/>
        <a:ln w="12700" cap="flat" cmpd="sng" algn="ctr">
          <a:solidFill>
            <a:schemeClr val="tx1">
              <a:lumMod val="50000"/>
              <a:lumOff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40669BC-8417-4122-A3A4-D289E9DF3E1F}">
      <dsp:nvSpPr>
        <dsp:cNvPr id="0" name=""/>
        <dsp:cNvSpPr/>
      </dsp:nvSpPr>
      <dsp:spPr>
        <a:xfrm>
          <a:off x="1362180" y="550817"/>
          <a:ext cx="143728" cy="736124"/>
        </a:xfrm>
        <a:custGeom>
          <a:avLst/>
          <a:gdLst/>
          <a:ahLst/>
          <a:cxnLst/>
          <a:rect l="0" t="0" r="0" b="0"/>
          <a:pathLst>
            <a:path>
              <a:moveTo>
                <a:pt x="143728" y="0"/>
              </a:moveTo>
              <a:lnTo>
                <a:pt x="143728" y="736124"/>
              </a:lnTo>
              <a:lnTo>
                <a:pt x="0" y="736124"/>
              </a:lnTo>
            </a:path>
          </a:pathLst>
        </a:custGeom>
        <a:noFill/>
        <a:ln w="12700" cap="flat" cmpd="sng" algn="ctr">
          <a:solidFill>
            <a:schemeClr val="tx1">
              <a:lumMod val="50000"/>
              <a:lumOff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DD97C97-483E-42AB-8520-E523BB279E16}">
      <dsp:nvSpPr>
        <dsp:cNvPr id="0" name=""/>
        <dsp:cNvSpPr/>
      </dsp:nvSpPr>
      <dsp:spPr>
        <a:xfrm>
          <a:off x="826468" y="0"/>
          <a:ext cx="1358881" cy="550817"/>
        </a:xfrm>
        <a:prstGeom prst="roundRect">
          <a:avLst/>
        </a:prstGeom>
        <a:solidFill>
          <a:schemeClr val="accent2"/>
        </a:solidFill>
        <a:ln w="19050" cap="flat" cmpd="sng" algn="ctr">
          <a:solidFill>
            <a:schemeClr val="accent2">
              <a:shade val="50000"/>
            </a:schemeClr>
          </a:solidFill>
          <a:prstDash val="solid"/>
        </a:ln>
        <a:effectLst/>
      </dsp:spPr>
      <dsp:style>
        <a:lnRef idx="2">
          <a:schemeClr val="accent2">
            <a:shade val="50000"/>
          </a:schemeClr>
        </a:lnRef>
        <a:fillRef idx="1">
          <a:schemeClr val="accent2"/>
        </a:fillRef>
        <a:effectRef idx="0">
          <a:schemeClr val="accent2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6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Moderator</a:t>
          </a:r>
          <a:endParaRPr lang="ko-KR" altLang="en-US" sz="16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853357" y="26889"/>
        <a:ext cx="1305103" cy="497039"/>
      </dsp:txXfrm>
    </dsp:sp>
    <dsp:sp modelId="{26DB6A01-A241-47DD-A33D-F71F881556B9}">
      <dsp:nvSpPr>
        <dsp:cNvPr id="0" name=""/>
        <dsp:cNvSpPr/>
      </dsp:nvSpPr>
      <dsp:spPr>
        <a:xfrm>
          <a:off x="3298" y="1011532"/>
          <a:ext cx="1358881" cy="550817"/>
        </a:xfrm>
        <a:prstGeom prst="roundRect">
          <a:avLst/>
        </a:prstGeom>
        <a:solidFill>
          <a:schemeClr val="accent1"/>
        </a:solidFill>
        <a:ln w="19050" cap="flat" cmpd="sng" algn="ctr">
          <a:solidFill>
            <a:schemeClr val="accent1">
              <a:shade val="50000"/>
            </a:schemeClr>
          </a:solidFill>
          <a:prstDash val="solid"/>
        </a:ln>
        <a:effectLst/>
      </dsp:spPr>
      <dsp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3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Reader</a:t>
          </a:r>
          <a:endParaRPr lang="ko-KR" altLang="en-US" sz="13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30187" y="1038421"/>
        <a:ext cx="1305103" cy="497039"/>
      </dsp:txXfrm>
    </dsp:sp>
    <dsp:sp modelId="{D6614A86-AC83-439E-8DE4-85D233B7C387}">
      <dsp:nvSpPr>
        <dsp:cNvPr id="0" name=""/>
        <dsp:cNvSpPr/>
      </dsp:nvSpPr>
      <dsp:spPr>
        <a:xfrm>
          <a:off x="1649372" y="1011532"/>
          <a:ext cx="1358881" cy="550817"/>
        </a:xfrm>
        <a:prstGeom prst="roundRect">
          <a:avLst/>
        </a:prstGeom>
        <a:solidFill>
          <a:schemeClr val="accent5"/>
        </a:solidFill>
        <a:ln w="19050" cap="flat" cmpd="sng" algn="ctr">
          <a:solidFill>
            <a:schemeClr val="accent5">
              <a:shade val="50000"/>
            </a:schemeClr>
          </a:solidFill>
          <a:prstDash val="solid"/>
        </a:ln>
        <a:effectLst/>
      </dsp:spPr>
      <dsp:style>
        <a:lnRef idx="2">
          <a:schemeClr val="accent5">
            <a:shade val="50000"/>
          </a:schemeClr>
        </a:lnRef>
        <a:fillRef idx="1">
          <a:schemeClr val="accent5"/>
        </a:fillRef>
        <a:effectRef idx="0">
          <a:schemeClr val="accent5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3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Designer/Coder</a:t>
          </a:r>
          <a:endParaRPr lang="ko-KR" altLang="en-US" sz="13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1676261" y="1038421"/>
        <a:ext cx="1305103" cy="497039"/>
      </dsp:txXfrm>
    </dsp:sp>
    <dsp:sp modelId="{E2651EAC-B46F-4D25-B389-4207ED900FDA}">
      <dsp:nvSpPr>
        <dsp:cNvPr id="0" name=""/>
        <dsp:cNvSpPr/>
      </dsp:nvSpPr>
      <dsp:spPr>
        <a:xfrm>
          <a:off x="0" y="1970690"/>
          <a:ext cx="1358881" cy="550817"/>
        </a:xfrm>
        <a:prstGeom prst="roundRect">
          <a:avLst/>
        </a:prstGeom>
        <a:solidFill>
          <a:schemeClr val="accent3"/>
        </a:solidFill>
        <a:ln w="19050" cap="flat" cmpd="sng" algn="ctr">
          <a:solidFill>
            <a:schemeClr val="accent3">
              <a:shade val="50000"/>
            </a:schemeClr>
          </a:solidFill>
          <a:prstDash val="solid"/>
        </a:ln>
        <a:effectLst/>
      </dsp:spPr>
      <dsp:style>
        <a:lnRef idx="2">
          <a:schemeClr val="accent3">
            <a:shade val="50000"/>
          </a:schemeClr>
        </a:lnRef>
        <a:fillRef idx="1">
          <a:schemeClr val="accent3"/>
        </a:fillRef>
        <a:effectRef idx="0">
          <a:schemeClr val="accent3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3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Tester</a:t>
          </a:r>
          <a:endParaRPr lang="ko-KR" altLang="en-US" sz="13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26889" y="1997579"/>
        <a:ext cx="1305103" cy="49703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7095F5-E353-4B81-AE33-ACAE91959D48}">
      <dsp:nvSpPr>
        <dsp:cNvPr id="0" name=""/>
        <dsp:cNvSpPr/>
      </dsp:nvSpPr>
      <dsp:spPr>
        <a:xfrm>
          <a:off x="0" y="24007"/>
          <a:ext cx="2874196" cy="749702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DC0A69A2-D309-4C0E-84BC-48184F331E3D}">
      <dsp:nvSpPr>
        <dsp:cNvPr id="0" name=""/>
        <dsp:cNvSpPr/>
      </dsp:nvSpPr>
      <dsp:spPr>
        <a:xfrm>
          <a:off x="35" y="239315"/>
          <a:ext cx="420604" cy="319086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77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400" b="1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Ad-hoc Review</a:t>
          </a:r>
          <a:endParaRPr lang="ko-KR" altLang="en-US" sz="400" b="1" kern="120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15611" y="254891"/>
        <a:ext cx="389452" cy="287934"/>
      </dsp:txXfrm>
    </dsp:sp>
    <dsp:sp modelId="{E38D7F53-8F79-4608-8E94-061857C60F9F}">
      <dsp:nvSpPr>
        <dsp:cNvPr id="0" name=""/>
        <dsp:cNvSpPr/>
      </dsp:nvSpPr>
      <dsp:spPr>
        <a:xfrm>
          <a:off x="490739" y="239315"/>
          <a:ext cx="420604" cy="319086"/>
        </a:xfrm>
        <a:prstGeom prst="roundRect">
          <a:avLst/>
        </a:prstGeom>
        <a:gradFill rotWithShape="1">
          <a:gsLst>
            <a:gs pos="0">
              <a:schemeClr val="accent1">
                <a:shade val="51000"/>
                <a:satMod val="130000"/>
              </a:schemeClr>
            </a:gs>
            <a:gs pos="80000">
              <a:schemeClr val="accent1">
                <a:shade val="93000"/>
                <a:satMod val="130000"/>
              </a:schemeClr>
            </a:gs>
            <a:gs pos="100000">
              <a:schemeClr val="accent1"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77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400" b="1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Peer Deskcheck, Passaround</a:t>
          </a:r>
          <a:endParaRPr lang="ko-KR" altLang="en-US" sz="400" b="1" kern="120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506315" y="254891"/>
        <a:ext cx="389452" cy="287934"/>
      </dsp:txXfrm>
    </dsp:sp>
    <dsp:sp modelId="{E6AAE528-FBB6-41EC-9A14-3B53AACA018B}">
      <dsp:nvSpPr>
        <dsp:cNvPr id="0" name=""/>
        <dsp:cNvSpPr/>
      </dsp:nvSpPr>
      <dsp:spPr>
        <a:xfrm>
          <a:off x="981444" y="239315"/>
          <a:ext cx="420604" cy="319086"/>
        </a:xfrm>
        <a:prstGeom prst="roundRect">
          <a:avLst/>
        </a:prstGeom>
        <a:gradFill rotWithShape="1">
          <a:gsLst>
            <a:gs pos="0">
              <a:schemeClr val="accent1">
                <a:shade val="51000"/>
                <a:satMod val="130000"/>
              </a:schemeClr>
            </a:gs>
            <a:gs pos="80000">
              <a:schemeClr val="accent1">
                <a:shade val="93000"/>
                <a:satMod val="130000"/>
              </a:schemeClr>
            </a:gs>
            <a:gs pos="100000">
              <a:schemeClr val="accent1"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77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400" b="1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Pair Programming, Pair Review</a:t>
          </a:r>
          <a:endParaRPr lang="ko-KR" altLang="en-US" sz="400" b="1" kern="120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997020" y="254891"/>
        <a:ext cx="389452" cy="287934"/>
      </dsp:txXfrm>
    </dsp:sp>
    <dsp:sp modelId="{B9F660EC-489C-45F9-A9E2-A11A757C8AD4}">
      <dsp:nvSpPr>
        <dsp:cNvPr id="0" name=""/>
        <dsp:cNvSpPr/>
      </dsp:nvSpPr>
      <dsp:spPr>
        <a:xfrm>
          <a:off x="1472149" y="239315"/>
          <a:ext cx="420604" cy="319086"/>
        </a:xfrm>
        <a:prstGeom prst="roundRect">
          <a:avLst/>
        </a:prstGeom>
        <a:gradFill rotWithShape="1">
          <a:gsLst>
            <a:gs pos="0">
              <a:schemeClr val="accent1">
                <a:shade val="51000"/>
                <a:satMod val="130000"/>
              </a:schemeClr>
            </a:gs>
            <a:gs pos="80000">
              <a:schemeClr val="accent1">
                <a:shade val="93000"/>
                <a:satMod val="130000"/>
              </a:schemeClr>
            </a:gs>
            <a:gs pos="100000">
              <a:schemeClr val="accent1"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77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400" b="1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Walkthrough</a:t>
          </a:r>
          <a:endParaRPr lang="ko-KR" altLang="en-US" sz="400" b="1" kern="120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1487725" y="254891"/>
        <a:ext cx="389452" cy="287934"/>
      </dsp:txXfrm>
    </dsp:sp>
    <dsp:sp modelId="{B9865DA9-F704-49B4-838A-D7DC6FF9FEEF}">
      <dsp:nvSpPr>
        <dsp:cNvPr id="0" name=""/>
        <dsp:cNvSpPr/>
      </dsp:nvSpPr>
      <dsp:spPr>
        <a:xfrm>
          <a:off x="1962854" y="239315"/>
          <a:ext cx="420604" cy="319086"/>
        </a:xfrm>
        <a:prstGeom prst="roundRect">
          <a:avLst/>
        </a:prstGeom>
        <a:gradFill rotWithShape="1">
          <a:gsLst>
            <a:gs pos="0">
              <a:schemeClr val="accent1">
                <a:shade val="51000"/>
                <a:satMod val="130000"/>
              </a:schemeClr>
            </a:gs>
            <a:gs pos="80000">
              <a:schemeClr val="accent1">
                <a:shade val="93000"/>
                <a:satMod val="130000"/>
              </a:schemeClr>
            </a:gs>
            <a:gs pos="100000">
              <a:schemeClr val="accent1"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77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400" b="1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Team Review</a:t>
          </a:r>
          <a:endParaRPr lang="ko-KR" altLang="en-US" sz="400" b="1" kern="120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1978430" y="254891"/>
        <a:ext cx="389452" cy="287934"/>
      </dsp:txXfrm>
    </dsp:sp>
    <dsp:sp modelId="{ED2AD4D1-F813-4FFB-9B68-550EF873EC60}">
      <dsp:nvSpPr>
        <dsp:cNvPr id="0" name=""/>
        <dsp:cNvSpPr/>
      </dsp:nvSpPr>
      <dsp:spPr>
        <a:xfrm>
          <a:off x="2453558" y="239315"/>
          <a:ext cx="420604" cy="319086"/>
        </a:xfrm>
        <a:prstGeom prst="roundRect">
          <a:avLst/>
        </a:prstGeom>
        <a:gradFill rotWithShape="1">
          <a:gsLst>
            <a:gs pos="0">
              <a:schemeClr val="accent6">
                <a:shade val="51000"/>
                <a:satMod val="130000"/>
              </a:schemeClr>
            </a:gs>
            <a:gs pos="80000">
              <a:schemeClr val="accent6">
                <a:shade val="93000"/>
                <a:satMod val="130000"/>
              </a:schemeClr>
            </a:gs>
            <a:gs pos="100000">
              <a:schemeClr val="accent6"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6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6"/>
        </a:lnRef>
        <a:fillRef idx="3">
          <a:schemeClr val="accent6"/>
        </a:fillRef>
        <a:effectRef idx="2">
          <a:schemeClr val="accent6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77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400" b="1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Inspection</a:t>
          </a:r>
          <a:endParaRPr lang="ko-KR" altLang="en-US" sz="400" b="1" kern="120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2469134" y="254891"/>
        <a:ext cx="389452" cy="28793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7095F5-E353-4B81-AE33-ACAE91959D48}">
      <dsp:nvSpPr>
        <dsp:cNvPr id="0" name=""/>
        <dsp:cNvSpPr/>
      </dsp:nvSpPr>
      <dsp:spPr>
        <a:xfrm>
          <a:off x="0" y="24007"/>
          <a:ext cx="2874196" cy="749702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DC0A69A2-D309-4C0E-84BC-48184F331E3D}">
      <dsp:nvSpPr>
        <dsp:cNvPr id="0" name=""/>
        <dsp:cNvSpPr/>
      </dsp:nvSpPr>
      <dsp:spPr>
        <a:xfrm>
          <a:off x="35" y="239315"/>
          <a:ext cx="420604" cy="319086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77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400" b="1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Ad-hoc Review</a:t>
          </a:r>
          <a:endParaRPr lang="ko-KR" altLang="en-US" sz="400" b="1" kern="120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15611" y="254891"/>
        <a:ext cx="389452" cy="287934"/>
      </dsp:txXfrm>
    </dsp:sp>
    <dsp:sp modelId="{E38D7F53-8F79-4608-8E94-061857C60F9F}">
      <dsp:nvSpPr>
        <dsp:cNvPr id="0" name=""/>
        <dsp:cNvSpPr/>
      </dsp:nvSpPr>
      <dsp:spPr>
        <a:xfrm>
          <a:off x="490739" y="239315"/>
          <a:ext cx="420604" cy="319086"/>
        </a:xfrm>
        <a:prstGeom prst="roundRect">
          <a:avLst/>
        </a:prstGeom>
        <a:gradFill rotWithShape="1">
          <a:gsLst>
            <a:gs pos="0">
              <a:schemeClr val="accent1">
                <a:shade val="51000"/>
                <a:satMod val="130000"/>
              </a:schemeClr>
            </a:gs>
            <a:gs pos="80000">
              <a:schemeClr val="accent1">
                <a:shade val="93000"/>
                <a:satMod val="130000"/>
              </a:schemeClr>
            </a:gs>
            <a:gs pos="100000">
              <a:schemeClr val="accent1"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77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400" b="1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Peer Deskcheck, Passaround</a:t>
          </a:r>
          <a:endParaRPr lang="ko-KR" altLang="en-US" sz="400" b="1" kern="120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506315" y="254891"/>
        <a:ext cx="389452" cy="287934"/>
      </dsp:txXfrm>
    </dsp:sp>
    <dsp:sp modelId="{E6AAE528-FBB6-41EC-9A14-3B53AACA018B}">
      <dsp:nvSpPr>
        <dsp:cNvPr id="0" name=""/>
        <dsp:cNvSpPr/>
      </dsp:nvSpPr>
      <dsp:spPr>
        <a:xfrm>
          <a:off x="981444" y="239315"/>
          <a:ext cx="420604" cy="319086"/>
        </a:xfrm>
        <a:prstGeom prst="roundRect">
          <a:avLst/>
        </a:prstGeom>
        <a:gradFill rotWithShape="1">
          <a:gsLst>
            <a:gs pos="0">
              <a:schemeClr val="accent1">
                <a:shade val="51000"/>
                <a:satMod val="130000"/>
              </a:schemeClr>
            </a:gs>
            <a:gs pos="80000">
              <a:schemeClr val="accent1">
                <a:shade val="93000"/>
                <a:satMod val="130000"/>
              </a:schemeClr>
            </a:gs>
            <a:gs pos="100000">
              <a:schemeClr val="accent1"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77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400" b="1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Pair Programming, Pair Review</a:t>
          </a:r>
          <a:endParaRPr lang="ko-KR" altLang="en-US" sz="400" b="1" kern="120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997020" y="254891"/>
        <a:ext cx="389452" cy="287934"/>
      </dsp:txXfrm>
    </dsp:sp>
    <dsp:sp modelId="{B9F660EC-489C-45F9-A9E2-A11A757C8AD4}">
      <dsp:nvSpPr>
        <dsp:cNvPr id="0" name=""/>
        <dsp:cNvSpPr/>
      </dsp:nvSpPr>
      <dsp:spPr>
        <a:xfrm>
          <a:off x="1472149" y="239315"/>
          <a:ext cx="420604" cy="319086"/>
        </a:xfrm>
        <a:prstGeom prst="roundRect">
          <a:avLst/>
        </a:prstGeom>
        <a:gradFill rotWithShape="1">
          <a:gsLst>
            <a:gs pos="0">
              <a:schemeClr val="accent1">
                <a:shade val="51000"/>
                <a:satMod val="130000"/>
              </a:schemeClr>
            </a:gs>
            <a:gs pos="80000">
              <a:schemeClr val="accent1">
                <a:shade val="93000"/>
                <a:satMod val="130000"/>
              </a:schemeClr>
            </a:gs>
            <a:gs pos="100000">
              <a:schemeClr val="accent1"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77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400" b="1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Walkthrough</a:t>
          </a:r>
          <a:endParaRPr lang="ko-KR" altLang="en-US" sz="400" b="1" kern="120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1487725" y="254891"/>
        <a:ext cx="389452" cy="287934"/>
      </dsp:txXfrm>
    </dsp:sp>
    <dsp:sp modelId="{B9865DA9-F704-49B4-838A-D7DC6FF9FEEF}">
      <dsp:nvSpPr>
        <dsp:cNvPr id="0" name=""/>
        <dsp:cNvSpPr/>
      </dsp:nvSpPr>
      <dsp:spPr>
        <a:xfrm>
          <a:off x="1962854" y="239315"/>
          <a:ext cx="420604" cy="319086"/>
        </a:xfrm>
        <a:prstGeom prst="roundRect">
          <a:avLst/>
        </a:prstGeom>
        <a:gradFill rotWithShape="1">
          <a:gsLst>
            <a:gs pos="0">
              <a:schemeClr val="accent1">
                <a:shade val="51000"/>
                <a:satMod val="130000"/>
              </a:schemeClr>
            </a:gs>
            <a:gs pos="80000">
              <a:schemeClr val="accent1">
                <a:shade val="93000"/>
                <a:satMod val="130000"/>
              </a:schemeClr>
            </a:gs>
            <a:gs pos="100000">
              <a:schemeClr val="accent1"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77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400" b="1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Team Review</a:t>
          </a:r>
          <a:endParaRPr lang="ko-KR" altLang="en-US" sz="400" b="1" kern="120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1978430" y="254891"/>
        <a:ext cx="389452" cy="287934"/>
      </dsp:txXfrm>
    </dsp:sp>
    <dsp:sp modelId="{ED2AD4D1-F813-4FFB-9B68-550EF873EC60}">
      <dsp:nvSpPr>
        <dsp:cNvPr id="0" name=""/>
        <dsp:cNvSpPr/>
      </dsp:nvSpPr>
      <dsp:spPr>
        <a:xfrm>
          <a:off x="2453558" y="239315"/>
          <a:ext cx="420604" cy="319086"/>
        </a:xfrm>
        <a:prstGeom prst="roundRect">
          <a:avLst/>
        </a:prstGeom>
        <a:gradFill rotWithShape="1">
          <a:gsLst>
            <a:gs pos="0">
              <a:schemeClr val="accent6">
                <a:shade val="51000"/>
                <a:satMod val="130000"/>
              </a:schemeClr>
            </a:gs>
            <a:gs pos="80000">
              <a:schemeClr val="accent6">
                <a:shade val="93000"/>
                <a:satMod val="130000"/>
              </a:schemeClr>
            </a:gs>
            <a:gs pos="100000">
              <a:schemeClr val="accent6"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6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6"/>
        </a:lnRef>
        <a:fillRef idx="3">
          <a:schemeClr val="accent6"/>
        </a:fillRef>
        <a:effectRef idx="2">
          <a:schemeClr val="accent6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77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400" b="1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Inspection</a:t>
          </a:r>
          <a:endParaRPr lang="ko-KR" altLang="en-US" sz="400" b="1" kern="120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2469134" y="254891"/>
        <a:ext cx="389452" cy="28793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7095F5-E353-4B81-AE33-ACAE91959D48}">
      <dsp:nvSpPr>
        <dsp:cNvPr id="0" name=""/>
        <dsp:cNvSpPr/>
      </dsp:nvSpPr>
      <dsp:spPr>
        <a:xfrm>
          <a:off x="0" y="24007"/>
          <a:ext cx="2874196" cy="749702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DC0A69A2-D309-4C0E-84BC-48184F331E3D}">
      <dsp:nvSpPr>
        <dsp:cNvPr id="0" name=""/>
        <dsp:cNvSpPr/>
      </dsp:nvSpPr>
      <dsp:spPr>
        <a:xfrm>
          <a:off x="35" y="239315"/>
          <a:ext cx="420604" cy="319086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77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400" b="1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Ad-hoc Review</a:t>
          </a:r>
          <a:endParaRPr lang="ko-KR" altLang="en-US" sz="400" b="1" kern="120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15611" y="254891"/>
        <a:ext cx="389452" cy="287934"/>
      </dsp:txXfrm>
    </dsp:sp>
    <dsp:sp modelId="{E38D7F53-8F79-4608-8E94-061857C60F9F}">
      <dsp:nvSpPr>
        <dsp:cNvPr id="0" name=""/>
        <dsp:cNvSpPr/>
      </dsp:nvSpPr>
      <dsp:spPr>
        <a:xfrm>
          <a:off x="490739" y="239315"/>
          <a:ext cx="420604" cy="319086"/>
        </a:xfrm>
        <a:prstGeom prst="roundRect">
          <a:avLst/>
        </a:prstGeom>
        <a:gradFill rotWithShape="1">
          <a:gsLst>
            <a:gs pos="0">
              <a:schemeClr val="accent1">
                <a:shade val="51000"/>
                <a:satMod val="130000"/>
              </a:schemeClr>
            </a:gs>
            <a:gs pos="80000">
              <a:schemeClr val="accent1">
                <a:shade val="93000"/>
                <a:satMod val="130000"/>
              </a:schemeClr>
            </a:gs>
            <a:gs pos="100000">
              <a:schemeClr val="accent1"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77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400" b="1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Peer Deskcheck, Passaround</a:t>
          </a:r>
          <a:endParaRPr lang="ko-KR" altLang="en-US" sz="400" b="1" kern="120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506315" y="254891"/>
        <a:ext cx="389452" cy="287934"/>
      </dsp:txXfrm>
    </dsp:sp>
    <dsp:sp modelId="{E6AAE528-FBB6-41EC-9A14-3B53AACA018B}">
      <dsp:nvSpPr>
        <dsp:cNvPr id="0" name=""/>
        <dsp:cNvSpPr/>
      </dsp:nvSpPr>
      <dsp:spPr>
        <a:xfrm>
          <a:off x="981444" y="239315"/>
          <a:ext cx="420604" cy="319086"/>
        </a:xfrm>
        <a:prstGeom prst="roundRect">
          <a:avLst/>
        </a:prstGeom>
        <a:gradFill rotWithShape="1">
          <a:gsLst>
            <a:gs pos="0">
              <a:schemeClr val="accent1">
                <a:shade val="51000"/>
                <a:satMod val="130000"/>
              </a:schemeClr>
            </a:gs>
            <a:gs pos="80000">
              <a:schemeClr val="accent1">
                <a:shade val="93000"/>
                <a:satMod val="130000"/>
              </a:schemeClr>
            </a:gs>
            <a:gs pos="100000">
              <a:schemeClr val="accent1"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77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400" b="1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Pair Programming, Pair Review</a:t>
          </a:r>
          <a:endParaRPr lang="ko-KR" altLang="en-US" sz="400" b="1" kern="120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997020" y="254891"/>
        <a:ext cx="389452" cy="287934"/>
      </dsp:txXfrm>
    </dsp:sp>
    <dsp:sp modelId="{B9F660EC-489C-45F9-A9E2-A11A757C8AD4}">
      <dsp:nvSpPr>
        <dsp:cNvPr id="0" name=""/>
        <dsp:cNvSpPr/>
      </dsp:nvSpPr>
      <dsp:spPr>
        <a:xfrm>
          <a:off x="1472149" y="239315"/>
          <a:ext cx="420604" cy="319086"/>
        </a:xfrm>
        <a:prstGeom prst="roundRect">
          <a:avLst/>
        </a:prstGeom>
        <a:gradFill rotWithShape="1">
          <a:gsLst>
            <a:gs pos="0">
              <a:schemeClr val="accent1">
                <a:shade val="51000"/>
                <a:satMod val="130000"/>
              </a:schemeClr>
            </a:gs>
            <a:gs pos="80000">
              <a:schemeClr val="accent1">
                <a:shade val="93000"/>
                <a:satMod val="130000"/>
              </a:schemeClr>
            </a:gs>
            <a:gs pos="100000">
              <a:schemeClr val="accent1"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77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400" b="1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Walkthrough</a:t>
          </a:r>
          <a:endParaRPr lang="ko-KR" altLang="en-US" sz="400" b="1" kern="120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1487725" y="254891"/>
        <a:ext cx="389452" cy="287934"/>
      </dsp:txXfrm>
    </dsp:sp>
    <dsp:sp modelId="{B9865DA9-F704-49B4-838A-D7DC6FF9FEEF}">
      <dsp:nvSpPr>
        <dsp:cNvPr id="0" name=""/>
        <dsp:cNvSpPr/>
      </dsp:nvSpPr>
      <dsp:spPr>
        <a:xfrm>
          <a:off x="1962854" y="239315"/>
          <a:ext cx="420604" cy="319086"/>
        </a:xfrm>
        <a:prstGeom prst="roundRect">
          <a:avLst/>
        </a:prstGeom>
        <a:gradFill rotWithShape="1">
          <a:gsLst>
            <a:gs pos="0">
              <a:schemeClr val="accent6">
                <a:shade val="51000"/>
                <a:satMod val="130000"/>
              </a:schemeClr>
            </a:gs>
            <a:gs pos="80000">
              <a:schemeClr val="accent6">
                <a:shade val="93000"/>
                <a:satMod val="130000"/>
              </a:schemeClr>
            </a:gs>
            <a:gs pos="100000">
              <a:schemeClr val="accent6"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6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6"/>
        </a:lnRef>
        <a:fillRef idx="3">
          <a:schemeClr val="accent6"/>
        </a:fillRef>
        <a:effectRef idx="2">
          <a:schemeClr val="accent6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77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400" b="1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Team Review</a:t>
          </a:r>
          <a:endParaRPr lang="ko-KR" altLang="en-US" sz="400" b="1" kern="120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1978430" y="254891"/>
        <a:ext cx="389452" cy="287934"/>
      </dsp:txXfrm>
    </dsp:sp>
    <dsp:sp modelId="{ED2AD4D1-F813-4FFB-9B68-550EF873EC60}">
      <dsp:nvSpPr>
        <dsp:cNvPr id="0" name=""/>
        <dsp:cNvSpPr/>
      </dsp:nvSpPr>
      <dsp:spPr>
        <a:xfrm>
          <a:off x="2453558" y="239315"/>
          <a:ext cx="420604" cy="319086"/>
        </a:xfrm>
        <a:prstGeom prst="roundRect">
          <a:avLst/>
        </a:prstGeom>
        <a:gradFill rotWithShape="1">
          <a:gsLst>
            <a:gs pos="0">
              <a:schemeClr val="accent1">
                <a:shade val="51000"/>
                <a:satMod val="130000"/>
              </a:schemeClr>
            </a:gs>
            <a:gs pos="80000">
              <a:schemeClr val="accent1">
                <a:shade val="93000"/>
                <a:satMod val="130000"/>
              </a:schemeClr>
            </a:gs>
            <a:gs pos="100000">
              <a:schemeClr val="accent1"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77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400" b="1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Inspection</a:t>
          </a:r>
          <a:endParaRPr lang="ko-KR" altLang="en-US" sz="400" b="1" kern="120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2469134" y="254891"/>
        <a:ext cx="389452" cy="287934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7095F5-E353-4B81-AE33-ACAE91959D48}">
      <dsp:nvSpPr>
        <dsp:cNvPr id="0" name=""/>
        <dsp:cNvSpPr/>
      </dsp:nvSpPr>
      <dsp:spPr>
        <a:xfrm>
          <a:off x="0" y="24007"/>
          <a:ext cx="2874196" cy="749702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DC0A69A2-D309-4C0E-84BC-48184F331E3D}">
      <dsp:nvSpPr>
        <dsp:cNvPr id="0" name=""/>
        <dsp:cNvSpPr/>
      </dsp:nvSpPr>
      <dsp:spPr>
        <a:xfrm>
          <a:off x="35" y="239315"/>
          <a:ext cx="420604" cy="319086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77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400" b="1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Ad-hoc Review</a:t>
          </a:r>
          <a:endParaRPr lang="ko-KR" altLang="en-US" sz="400" b="1" kern="120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15611" y="254891"/>
        <a:ext cx="389452" cy="287934"/>
      </dsp:txXfrm>
    </dsp:sp>
    <dsp:sp modelId="{E38D7F53-8F79-4608-8E94-061857C60F9F}">
      <dsp:nvSpPr>
        <dsp:cNvPr id="0" name=""/>
        <dsp:cNvSpPr/>
      </dsp:nvSpPr>
      <dsp:spPr>
        <a:xfrm>
          <a:off x="490739" y="239315"/>
          <a:ext cx="420604" cy="319086"/>
        </a:xfrm>
        <a:prstGeom prst="roundRect">
          <a:avLst/>
        </a:prstGeom>
        <a:gradFill rotWithShape="1">
          <a:gsLst>
            <a:gs pos="0">
              <a:schemeClr val="accent1">
                <a:shade val="51000"/>
                <a:satMod val="130000"/>
              </a:schemeClr>
            </a:gs>
            <a:gs pos="80000">
              <a:schemeClr val="accent1">
                <a:shade val="93000"/>
                <a:satMod val="130000"/>
              </a:schemeClr>
            </a:gs>
            <a:gs pos="100000">
              <a:schemeClr val="accent1"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77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400" b="1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Peer Deskcheck, Passaround</a:t>
          </a:r>
          <a:endParaRPr lang="ko-KR" altLang="en-US" sz="400" b="1" kern="120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506315" y="254891"/>
        <a:ext cx="389452" cy="287934"/>
      </dsp:txXfrm>
    </dsp:sp>
    <dsp:sp modelId="{E6AAE528-FBB6-41EC-9A14-3B53AACA018B}">
      <dsp:nvSpPr>
        <dsp:cNvPr id="0" name=""/>
        <dsp:cNvSpPr/>
      </dsp:nvSpPr>
      <dsp:spPr>
        <a:xfrm>
          <a:off x="981444" y="239315"/>
          <a:ext cx="420604" cy="319086"/>
        </a:xfrm>
        <a:prstGeom prst="roundRect">
          <a:avLst/>
        </a:prstGeom>
        <a:gradFill rotWithShape="1">
          <a:gsLst>
            <a:gs pos="0">
              <a:schemeClr val="accent1">
                <a:shade val="51000"/>
                <a:satMod val="130000"/>
              </a:schemeClr>
            </a:gs>
            <a:gs pos="80000">
              <a:schemeClr val="accent1">
                <a:shade val="93000"/>
                <a:satMod val="130000"/>
              </a:schemeClr>
            </a:gs>
            <a:gs pos="100000">
              <a:schemeClr val="accent1"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77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400" b="1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Pair Programming, Pair Review</a:t>
          </a:r>
          <a:endParaRPr lang="ko-KR" altLang="en-US" sz="400" b="1" kern="120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997020" y="254891"/>
        <a:ext cx="389452" cy="287934"/>
      </dsp:txXfrm>
    </dsp:sp>
    <dsp:sp modelId="{B9F660EC-489C-45F9-A9E2-A11A757C8AD4}">
      <dsp:nvSpPr>
        <dsp:cNvPr id="0" name=""/>
        <dsp:cNvSpPr/>
      </dsp:nvSpPr>
      <dsp:spPr>
        <a:xfrm>
          <a:off x="1472149" y="239315"/>
          <a:ext cx="420604" cy="319086"/>
        </a:xfrm>
        <a:prstGeom prst="roundRect">
          <a:avLst/>
        </a:prstGeom>
        <a:gradFill rotWithShape="1">
          <a:gsLst>
            <a:gs pos="0">
              <a:schemeClr val="accent6">
                <a:shade val="51000"/>
                <a:satMod val="130000"/>
              </a:schemeClr>
            </a:gs>
            <a:gs pos="80000">
              <a:schemeClr val="accent6">
                <a:shade val="93000"/>
                <a:satMod val="130000"/>
              </a:schemeClr>
            </a:gs>
            <a:gs pos="100000">
              <a:schemeClr val="accent6"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6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6"/>
        </a:lnRef>
        <a:fillRef idx="3">
          <a:schemeClr val="accent6"/>
        </a:fillRef>
        <a:effectRef idx="2">
          <a:schemeClr val="accent6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77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400" b="1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Walkthrough</a:t>
          </a:r>
          <a:endParaRPr lang="ko-KR" altLang="en-US" sz="400" b="1" kern="120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1487725" y="254891"/>
        <a:ext cx="389452" cy="287934"/>
      </dsp:txXfrm>
    </dsp:sp>
    <dsp:sp modelId="{B9865DA9-F704-49B4-838A-D7DC6FF9FEEF}">
      <dsp:nvSpPr>
        <dsp:cNvPr id="0" name=""/>
        <dsp:cNvSpPr/>
      </dsp:nvSpPr>
      <dsp:spPr>
        <a:xfrm>
          <a:off x="1962854" y="239315"/>
          <a:ext cx="420604" cy="319086"/>
        </a:xfrm>
        <a:prstGeom prst="roundRect">
          <a:avLst/>
        </a:prstGeom>
        <a:gradFill rotWithShape="1">
          <a:gsLst>
            <a:gs pos="0">
              <a:schemeClr val="accent1">
                <a:shade val="51000"/>
                <a:satMod val="130000"/>
              </a:schemeClr>
            </a:gs>
            <a:gs pos="80000">
              <a:schemeClr val="accent1">
                <a:shade val="93000"/>
                <a:satMod val="130000"/>
              </a:schemeClr>
            </a:gs>
            <a:gs pos="100000">
              <a:schemeClr val="accent1"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77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400" b="1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Team Review</a:t>
          </a:r>
          <a:endParaRPr lang="ko-KR" altLang="en-US" sz="400" b="1" kern="120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1978430" y="254891"/>
        <a:ext cx="389452" cy="287934"/>
      </dsp:txXfrm>
    </dsp:sp>
    <dsp:sp modelId="{ED2AD4D1-F813-4FFB-9B68-550EF873EC60}">
      <dsp:nvSpPr>
        <dsp:cNvPr id="0" name=""/>
        <dsp:cNvSpPr/>
      </dsp:nvSpPr>
      <dsp:spPr>
        <a:xfrm>
          <a:off x="2453558" y="239315"/>
          <a:ext cx="420604" cy="319086"/>
        </a:xfrm>
        <a:prstGeom prst="roundRect">
          <a:avLst/>
        </a:prstGeom>
        <a:gradFill rotWithShape="1">
          <a:gsLst>
            <a:gs pos="0">
              <a:schemeClr val="accent1">
                <a:shade val="51000"/>
                <a:satMod val="130000"/>
              </a:schemeClr>
            </a:gs>
            <a:gs pos="80000">
              <a:schemeClr val="accent1">
                <a:shade val="93000"/>
                <a:satMod val="130000"/>
              </a:schemeClr>
            </a:gs>
            <a:gs pos="100000">
              <a:schemeClr val="accent1"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77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400" b="1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Inspection</a:t>
          </a:r>
          <a:endParaRPr lang="ko-KR" altLang="en-US" sz="400" b="1" kern="120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2469134" y="254891"/>
        <a:ext cx="389452" cy="287934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7095F5-E353-4B81-AE33-ACAE91959D48}">
      <dsp:nvSpPr>
        <dsp:cNvPr id="0" name=""/>
        <dsp:cNvSpPr/>
      </dsp:nvSpPr>
      <dsp:spPr>
        <a:xfrm>
          <a:off x="0" y="24007"/>
          <a:ext cx="2874196" cy="749702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DC0A69A2-D309-4C0E-84BC-48184F331E3D}">
      <dsp:nvSpPr>
        <dsp:cNvPr id="0" name=""/>
        <dsp:cNvSpPr/>
      </dsp:nvSpPr>
      <dsp:spPr>
        <a:xfrm>
          <a:off x="35" y="239315"/>
          <a:ext cx="420604" cy="319086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77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400" b="1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Ad-hoc Review</a:t>
          </a:r>
          <a:endParaRPr lang="ko-KR" altLang="en-US" sz="400" b="1" kern="120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15611" y="254891"/>
        <a:ext cx="389452" cy="287934"/>
      </dsp:txXfrm>
    </dsp:sp>
    <dsp:sp modelId="{E38D7F53-8F79-4608-8E94-061857C60F9F}">
      <dsp:nvSpPr>
        <dsp:cNvPr id="0" name=""/>
        <dsp:cNvSpPr/>
      </dsp:nvSpPr>
      <dsp:spPr>
        <a:xfrm>
          <a:off x="490739" y="239315"/>
          <a:ext cx="420604" cy="319086"/>
        </a:xfrm>
        <a:prstGeom prst="roundRect">
          <a:avLst/>
        </a:prstGeom>
        <a:gradFill rotWithShape="1">
          <a:gsLst>
            <a:gs pos="0">
              <a:schemeClr val="accent1">
                <a:shade val="51000"/>
                <a:satMod val="130000"/>
              </a:schemeClr>
            </a:gs>
            <a:gs pos="80000">
              <a:schemeClr val="accent1">
                <a:shade val="93000"/>
                <a:satMod val="130000"/>
              </a:schemeClr>
            </a:gs>
            <a:gs pos="100000">
              <a:schemeClr val="accent1"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77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400" b="1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Peer Deskcheck, Passaround</a:t>
          </a:r>
          <a:endParaRPr lang="ko-KR" altLang="en-US" sz="400" b="1" kern="120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506315" y="254891"/>
        <a:ext cx="389452" cy="287934"/>
      </dsp:txXfrm>
    </dsp:sp>
    <dsp:sp modelId="{E6AAE528-FBB6-41EC-9A14-3B53AACA018B}">
      <dsp:nvSpPr>
        <dsp:cNvPr id="0" name=""/>
        <dsp:cNvSpPr/>
      </dsp:nvSpPr>
      <dsp:spPr>
        <a:xfrm>
          <a:off x="981444" y="239315"/>
          <a:ext cx="420604" cy="319086"/>
        </a:xfrm>
        <a:prstGeom prst="roundRect">
          <a:avLst/>
        </a:prstGeom>
        <a:gradFill rotWithShape="1">
          <a:gsLst>
            <a:gs pos="0">
              <a:schemeClr val="accent6">
                <a:shade val="51000"/>
                <a:satMod val="130000"/>
              </a:schemeClr>
            </a:gs>
            <a:gs pos="80000">
              <a:schemeClr val="accent6">
                <a:shade val="93000"/>
                <a:satMod val="130000"/>
              </a:schemeClr>
            </a:gs>
            <a:gs pos="100000">
              <a:schemeClr val="accent6"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6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6"/>
        </a:lnRef>
        <a:fillRef idx="3">
          <a:schemeClr val="accent6"/>
        </a:fillRef>
        <a:effectRef idx="2">
          <a:schemeClr val="accent6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77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400" b="1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Pair Programming, Pair Review</a:t>
          </a:r>
          <a:endParaRPr lang="ko-KR" altLang="en-US" sz="400" b="1" kern="120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997020" y="254891"/>
        <a:ext cx="389452" cy="287934"/>
      </dsp:txXfrm>
    </dsp:sp>
    <dsp:sp modelId="{B9F660EC-489C-45F9-A9E2-A11A757C8AD4}">
      <dsp:nvSpPr>
        <dsp:cNvPr id="0" name=""/>
        <dsp:cNvSpPr/>
      </dsp:nvSpPr>
      <dsp:spPr>
        <a:xfrm>
          <a:off x="1472149" y="239315"/>
          <a:ext cx="420604" cy="319086"/>
        </a:xfrm>
        <a:prstGeom prst="roundRect">
          <a:avLst/>
        </a:prstGeom>
        <a:gradFill rotWithShape="1">
          <a:gsLst>
            <a:gs pos="0">
              <a:schemeClr val="accent1">
                <a:shade val="51000"/>
                <a:satMod val="130000"/>
              </a:schemeClr>
            </a:gs>
            <a:gs pos="80000">
              <a:schemeClr val="accent1">
                <a:shade val="93000"/>
                <a:satMod val="130000"/>
              </a:schemeClr>
            </a:gs>
            <a:gs pos="100000">
              <a:schemeClr val="accent1"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77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400" b="1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Walkthrough</a:t>
          </a:r>
          <a:endParaRPr lang="ko-KR" altLang="en-US" sz="400" b="1" kern="120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1487725" y="254891"/>
        <a:ext cx="389452" cy="287934"/>
      </dsp:txXfrm>
    </dsp:sp>
    <dsp:sp modelId="{B9865DA9-F704-49B4-838A-D7DC6FF9FEEF}">
      <dsp:nvSpPr>
        <dsp:cNvPr id="0" name=""/>
        <dsp:cNvSpPr/>
      </dsp:nvSpPr>
      <dsp:spPr>
        <a:xfrm>
          <a:off x="1962854" y="239315"/>
          <a:ext cx="420604" cy="319086"/>
        </a:xfrm>
        <a:prstGeom prst="roundRect">
          <a:avLst/>
        </a:prstGeom>
        <a:gradFill rotWithShape="1">
          <a:gsLst>
            <a:gs pos="0">
              <a:schemeClr val="accent1">
                <a:shade val="51000"/>
                <a:satMod val="130000"/>
              </a:schemeClr>
            </a:gs>
            <a:gs pos="80000">
              <a:schemeClr val="accent1">
                <a:shade val="93000"/>
                <a:satMod val="130000"/>
              </a:schemeClr>
            </a:gs>
            <a:gs pos="100000">
              <a:schemeClr val="accent1"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77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400" b="1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Team Review</a:t>
          </a:r>
          <a:endParaRPr lang="ko-KR" altLang="en-US" sz="400" b="1" kern="120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1978430" y="254891"/>
        <a:ext cx="389452" cy="287934"/>
      </dsp:txXfrm>
    </dsp:sp>
    <dsp:sp modelId="{ED2AD4D1-F813-4FFB-9B68-550EF873EC60}">
      <dsp:nvSpPr>
        <dsp:cNvPr id="0" name=""/>
        <dsp:cNvSpPr/>
      </dsp:nvSpPr>
      <dsp:spPr>
        <a:xfrm>
          <a:off x="2453558" y="239315"/>
          <a:ext cx="420604" cy="319086"/>
        </a:xfrm>
        <a:prstGeom prst="roundRect">
          <a:avLst/>
        </a:prstGeom>
        <a:gradFill rotWithShape="1">
          <a:gsLst>
            <a:gs pos="0">
              <a:schemeClr val="accent1">
                <a:shade val="51000"/>
                <a:satMod val="130000"/>
              </a:schemeClr>
            </a:gs>
            <a:gs pos="80000">
              <a:schemeClr val="accent1">
                <a:shade val="93000"/>
                <a:satMod val="130000"/>
              </a:schemeClr>
            </a:gs>
            <a:gs pos="100000">
              <a:schemeClr val="accent1"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77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400" b="1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Inspection</a:t>
          </a:r>
          <a:endParaRPr lang="ko-KR" altLang="en-US" sz="400" b="1" kern="120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2469134" y="254891"/>
        <a:ext cx="389452" cy="287934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7095F5-E353-4B81-AE33-ACAE91959D48}">
      <dsp:nvSpPr>
        <dsp:cNvPr id="0" name=""/>
        <dsp:cNvSpPr/>
      </dsp:nvSpPr>
      <dsp:spPr>
        <a:xfrm>
          <a:off x="0" y="24007"/>
          <a:ext cx="2874196" cy="749702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DC0A69A2-D309-4C0E-84BC-48184F331E3D}">
      <dsp:nvSpPr>
        <dsp:cNvPr id="0" name=""/>
        <dsp:cNvSpPr/>
      </dsp:nvSpPr>
      <dsp:spPr>
        <a:xfrm>
          <a:off x="35" y="239315"/>
          <a:ext cx="420604" cy="319086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77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400" b="1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Ad-hoc Review</a:t>
          </a:r>
          <a:endParaRPr lang="ko-KR" altLang="en-US" sz="400" b="1" kern="120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15611" y="254891"/>
        <a:ext cx="389452" cy="287934"/>
      </dsp:txXfrm>
    </dsp:sp>
    <dsp:sp modelId="{E38D7F53-8F79-4608-8E94-061857C60F9F}">
      <dsp:nvSpPr>
        <dsp:cNvPr id="0" name=""/>
        <dsp:cNvSpPr/>
      </dsp:nvSpPr>
      <dsp:spPr>
        <a:xfrm>
          <a:off x="490739" y="239315"/>
          <a:ext cx="420604" cy="319086"/>
        </a:xfrm>
        <a:prstGeom prst="roundRect">
          <a:avLst/>
        </a:prstGeom>
        <a:gradFill rotWithShape="1">
          <a:gsLst>
            <a:gs pos="0">
              <a:schemeClr val="accent6">
                <a:shade val="51000"/>
                <a:satMod val="130000"/>
              </a:schemeClr>
            </a:gs>
            <a:gs pos="80000">
              <a:schemeClr val="accent6">
                <a:shade val="93000"/>
                <a:satMod val="130000"/>
              </a:schemeClr>
            </a:gs>
            <a:gs pos="100000">
              <a:schemeClr val="accent6"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6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6"/>
        </a:lnRef>
        <a:fillRef idx="3">
          <a:schemeClr val="accent6"/>
        </a:fillRef>
        <a:effectRef idx="2">
          <a:schemeClr val="accent6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77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400" b="1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Peer Deskcheck, Passaround</a:t>
          </a:r>
          <a:endParaRPr lang="ko-KR" altLang="en-US" sz="400" b="1" kern="120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506315" y="254891"/>
        <a:ext cx="389452" cy="287934"/>
      </dsp:txXfrm>
    </dsp:sp>
    <dsp:sp modelId="{E6AAE528-FBB6-41EC-9A14-3B53AACA018B}">
      <dsp:nvSpPr>
        <dsp:cNvPr id="0" name=""/>
        <dsp:cNvSpPr/>
      </dsp:nvSpPr>
      <dsp:spPr>
        <a:xfrm>
          <a:off x="981444" y="239315"/>
          <a:ext cx="420604" cy="319086"/>
        </a:xfrm>
        <a:prstGeom prst="roundRect">
          <a:avLst/>
        </a:prstGeom>
        <a:gradFill rotWithShape="1">
          <a:gsLst>
            <a:gs pos="0">
              <a:schemeClr val="accent1">
                <a:shade val="51000"/>
                <a:satMod val="130000"/>
              </a:schemeClr>
            </a:gs>
            <a:gs pos="80000">
              <a:schemeClr val="accent1">
                <a:shade val="93000"/>
                <a:satMod val="130000"/>
              </a:schemeClr>
            </a:gs>
            <a:gs pos="100000">
              <a:schemeClr val="accent1"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77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400" b="1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Pair Programming, Pair Review</a:t>
          </a:r>
          <a:endParaRPr lang="ko-KR" altLang="en-US" sz="400" b="1" kern="120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997020" y="254891"/>
        <a:ext cx="389452" cy="287934"/>
      </dsp:txXfrm>
    </dsp:sp>
    <dsp:sp modelId="{B9F660EC-489C-45F9-A9E2-A11A757C8AD4}">
      <dsp:nvSpPr>
        <dsp:cNvPr id="0" name=""/>
        <dsp:cNvSpPr/>
      </dsp:nvSpPr>
      <dsp:spPr>
        <a:xfrm>
          <a:off x="1472149" y="239315"/>
          <a:ext cx="420604" cy="319086"/>
        </a:xfrm>
        <a:prstGeom prst="roundRect">
          <a:avLst/>
        </a:prstGeom>
        <a:gradFill rotWithShape="1">
          <a:gsLst>
            <a:gs pos="0">
              <a:schemeClr val="accent1">
                <a:shade val="51000"/>
                <a:satMod val="130000"/>
              </a:schemeClr>
            </a:gs>
            <a:gs pos="80000">
              <a:schemeClr val="accent1">
                <a:shade val="93000"/>
                <a:satMod val="130000"/>
              </a:schemeClr>
            </a:gs>
            <a:gs pos="100000">
              <a:schemeClr val="accent1"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77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400" b="1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Walkthrough</a:t>
          </a:r>
          <a:endParaRPr lang="ko-KR" altLang="en-US" sz="400" b="1" kern="120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1487725" y="254891"/>
        <a:ext cx="389452" cy="287934"/>
      </dsp:txXfrm>
    </dsp:sp>
    <dsp:sp modelId="{B9865DA9-F704-49B4-838A-D7DC6FF9FEEF}">
      <dsp:nvSpPr>
        <dsp:cNvPr id="0" name=""/>
        <dsp:cNvSpPr/>
      </dsp:nvSpPr>
      <dsp:spPr>
        <a:xfrm>
          <a:off x="1962854" y="239315"/>
          <a:ext cx="420604" cy="319086"/>
        </a:xfrm>
        <a:prstGeom prst="roundRect">
          <a:avLst/>
        </a:prstGeom>
        <a:gradFill rotWithShape="1">
          <a:gsLst>
            <a:gs pos="0">
              <a:schemeClr val="accent1">
                <a:shade val="51000"/>
                <a:satMod val="130000"/>
              </a:schemeClr>
            </a:gs>
            <a:gs pos="80000">
              <a:schemeClr val="accent1">
                <a:shade val="93000"/>
                <a:satMod val="130000"/>
              </a:schemeClr>
            </a:gs>
            <a:gs pos="100000">
              <a:schemeClr val="accent1"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77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400" b="1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Team Review</a:t>
          </a:r>
          <a:endParaRPr lang="ko-KR" altLang="en-US" sz="400" b="1" kern="120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1978430" y="254891"/>
        <a:ext cx="389452" cy="287934"/>
      </dsp:txXfrm>
    </dsp:sp>
    <dsp:sp modelId="{ED2AD4D1-F813-4FFB-9B68-550EF873EC60}">
      <dsp:nvSpPr>
        <dsp:cNvPr id="0" name=""/>
        <dsp:cNvSpPr/>
      </dsp:nvSpPr>
      <dsp:spPr>
        <a:xfrm>
          <a:off x="2453558" y="239315"/>
          <a:ext cx="420604" cy="319086"/>
        </a:xfrm>
        <a:prstGeom prst="roundRect">
          <a:avLst/>
        </a:prstGeom>
        <a:gradFill rotWithShape="1">
          <a:gsLst>
            <a:gs pos="0">
              <a:schemeClr val="accent1">
                <a:shade val="51000"/>
                <a:satMod val="130000"/>
              </a:schemeClr>
            </a:gs>
            <a:gs pos="80000">
              <a:schemeClr val="accent1">
                <a:shade val="93000"/>
                <a:satMod val="130000"/>
              </a:schemeClr>
            </a:gs>
            <a:gs pos="100000">
              <a:schemeClr val="accent1"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77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400" b="1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Inspection</a:t>
          </a:r>
          <a:endParaRPr lang="ko-KR" altLang="en-US" sz="400" b="1" kern="120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2469134" y="254891"/>
        <a:ext cx="389452" cy="28793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44AB40-27CC-47BF-8BE7-C2629B173A31}" type="datetimeFigureOut">
              <a:rPr lang="ko-KR" altLang="en-US" smtClean="0"/>
              <a:t>2023-08-29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52F01E-E129-42F9-8FD9-C916A8CCE19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421102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138907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899093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469708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941310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512958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517728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161395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522031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262717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45011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388218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532542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DF6D56F-E6B7-45F9-AAF6-47C3B91DD27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280" y="4856781"/>
            <a:ext cx="949327" cy="137207"/>
          </a:xfrm>
          <a:prstGeom prst="rect">
            <a:avLst/>
          </a:prstGeom>
        </p:spPr>
      </p:pic>
      <p:sp>
        <p:nvSpPr>
          <p:cNvPr id="4" name="직사각형 13"/>
          <p:cNvSpPr/>
          <p:nvPr userDrawn="1"/>
        </p:nvSpPr>
        <p:spPr bwMode="auto">
          <a:xfrm>
            <a:off x="0" y="1"/>
            <a:ext cx="9144000" cy="1446602"/>
          </a:xfrm>
          <a:prstGeom prst="rect">
            <a:avLst/>
          </a:prstGeom>
          <a:solidFill>
            <a:srgbClr val="3D70A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marL="0" marR="0" lvl="0" indent="0" algn="l" defTabSz="91440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201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687ABDA4-EC4B-4D91-9F7C-0583D728B778}"/>
              </a:ext>
            </a:extLst>
          </p:cNvPr>
          <p:cNvGrpSpPr/>
          <p:nvPr userDrawn="1"/>
        </p:nvGrpSpPr>
        <p:grpSpPr>
          <a:xfrm>
            <a:off x="-108332" y="993055"/>
            <a:ext cx="3522548" cy="2500433"/>
            <a:chOff x="-108332" y="993055"/>
            <a:chExt cx="3522548" cy="2500433"/>
          </a:xfrm>
        </p:grpSpPr>
        <p:sp>
          <p:nvSpPr>
            <p:cNvPr id="15" name="TextBox 10">
              <a:extLst>
                <a:ext uri="{FF2B5EF4-FFF2-40B4-BE49-F238E27FC236}">
                  <a16:creationId xmlns:a16="http://schemas.microsoft.com/office/drawing/2014/main" id="{C1E0E0F1-370E-4FED-8EBF-914A892C478A}"/>
                </a:ext>
              </a:extLst>
            </p:cNvPr>
            <p:cNvSpPr txBox="1"/>
            <p:nvPr userDrawn="1"/>
          </p:nvSpPr>
          <p:spPr>
            <a:xfrm>
              <a:off x="-108332" y="993055"/>
              <a:ext cx="3246402" cy="1200329"/>
            </a:xfrm>
            <a:prstGeom prst="rect">
              <a:avLst/>
            </a:prstGeom>
          </p:spPr>
          <p:txBody>
            <a:bodyPr wrap="none" rtlCol="0" anchor="b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marL="0" marR="0" lvl="0" indent="0" algn="l" defTabSz="914401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000" b="1" i="0" u="none" strike="noStrike" kern="0" cap="none" spc="-300" normalizeH="0" baseline="0" noProof="0" dirty="0">
                  <a:ln w="28575">
                    <a:solidFill>
                      <a:prstClr val="white"/>
                    </a:solidFill>
                  </a:ln>
                  <a:solidFill>
                    <a:srgbClr val="E6EDF6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P</a:t>
              </a:r>
              <a:r>
                <a:rPr kumimoji="0" lang="en-US" altLang="ko-KR" sz="4400" b="1" i="0" u="none" strike="noStrike" kern="0" cap="none" spc="-300" normalizeH="0" baseline="0" noProof="0" dirty="0">
                  <a:ln>
                    <a:noFill/>
                  </a:ln>
                  <a:solidFill>
                    <a:srgbClr val="F0F5FA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roductivity</a:t>
              </a:r>
              <a:endParaRPr kumimoji="0" lang="ko-KR" altLang="en-US" sz="4400" b="1" i="0" u="none" strike="noStrike" kern="0" cap="none" spc="-300" normalizeH="0" baseline="0" noProof="0" dirty="0">
                <a:ln>
                  <a:noFill/>
                </a:ln>
                <a:solidFill>
                  <a:srgbClr val="F0F5FA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endParaRPr>
            </a:p>
          </p:txBody>
        </p:sp>
        <p:sp>
          <p:nvSpPr>
            <p:cNvPr id="19" name="TextBox 12">
              <a:extLst>
                <a:ext uri="{FF2B5EF4-FFF2-40B4-BE49-F238E27FC236}">
                  <a16:creationId xmlns:a16="http://schemas.microsoft.com/office/drawing/2014/main" id="{984B4F96-079D-4052-A848-C8E919DD4275}"/>
                </a:ext>
              </a:extLst>
            </p:cNvPr>
            <p:cNvSpPr txBox="1"/>
            <p:nvPr userDrawn="1"/>
          </p:nvSpPr>
          <p:spPr>
            <a:xfrm>
              <a:off x="73959" y="1689180"/>
              <a:ext cx="2247731" cy="923330"/>
            </a:xfrm>
            <a:prstGeom prst="rect">
              <a:avLst/>
            </a:prstGeom>
          </p:spPr>
          <p:txBody>
            <a:bodyPr wrap="none" rtlCol="0" anchor="b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marL="0" marR="0" lvl="0" indent="0" algn="l" defTabSz="914401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6000" b="1" i="0" u="none" strike="noStrike" kern="0" cap="none" spc="-300" normalizeH="0" baseline="0" noProof="0" dirty="0">
                  <a:ln>
                    <a:noFill/>
                  </a:ln>
                  <a:solidFill>
                    <a:srgbClr val="E6EDF6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L</a:t>
              </a:r>
              <a:r>
                <a:rPr kumimoji="0" lang="en-US" altLang="ko-KR" sz="3200" b="1" i="0" u="none" strike="noStrike" kern="0" cap="none" spc="-300" normalizeH="0" baseline="0" noProof="0" dirty="0">
                  <a:ln>
                    <a:noFill/>
                  </a:ln>
                  <a:solidFill>
                    <a:srgbClr val="F0F5FA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ife </a:t>
              </a:r>
              <a:r>
                <a:rPr kumimoji="0" lang="en-US" altLang="ko-KR" sz="3200" b="1" i="0" u="none" strike="noStrike" kern="0" cap="none" spc="-300" normalizeH="0" baseline="0" noProof="0" dirty="0">
                  <a:ln>
                    <a:noFill/>
                  </a:ln>
                  <a:solidFill>
                    <a:srgbClr val="E6EDF6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B</a:t>
              </a:r>
              <a:r>
                <a:rPr kumimoji="0" lang="en-US" altLang="ko-KR" sz="3200" b="1" i="0" u="none" strike="noStrike" kern="0" cap="none" spc="-300" normalizeH="0" baseline="0" noProof="0" dirty="0">
                  <a:ln>
                    <a:noFill/>
                  </a:ln>
                  <a:solidFill>
                    <a:srgbClr val="F0F5FA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alance</a:t>
              </a:r>
              <a:endParaRPr kumimoji="0" lang="ko-KR" altLang="en-US" sz="3200" b="1" i="0" u="none" strike="noStrike" kern="0" cap="none" spc="-300" normalizeH="0" baseline="0" noProof="0" dirty="0">
                <a:ln>
                  <a:noFill/>
                </a:ln>
                <a:solidFill>
                  <a:srgbClr val="F0F5FA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endParaRPr>
            </a:p>
          </p:txBody>
        </p:sp>
        <p:sp>
          <p:nvSpPr>
            <p:cNvPr id="21" name="TextBox 13">
              <a:extLst>
                <a:ext uri="{FF2B5EF4-FFF2-40B4-BE49-F238E27FC236}">
                  <a16:creationId xmlns:a16="http://schemas.microsoft.com/office/drawing/2014/main" id="{2F0EB9A0-855C-4520-802B-11D7C998D963}"/>
                </a:ext>
              </a:extLst>
            </p:cNvPr>
            <p:cNvSpPr txBox="1"/>
            <p:nvPr userDrawn="1"/>
          </p:nvSpPr>
          <p:spPr>
            <a:xfrm>
              <a:off x="155362" y="2299255"/>
              <a:ext cx="1984839" cy="757130"/>
            </a:xfrm>
            <a:prstGeom prst="rect">
              <a:avLst/>
            </a:prstGeom>
          </p:spPr>
          <p:txBody>
            <a:bodyPr wrap="none" rtlCol="0" anchor="b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marL="0" marR="0" lvl="0" indent="0" algn="l" defTabSz="914401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4800" b="1" i="0" u="none" strike="noStrike" kern="0" cap="none" spc="-300" normalizeH="0" baseline="0" noProof="0" dirty="0">
                  <a:ln>
                    <a:noFill/>
                  </a:ln>
                  <a:solidFill>
                    <a:srgbClr val="E6EDF6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U</a:t>
              </a:r>
              <a:r>
                <a:rPr kumimoji="0" lang="en-US" altLang="ko-KR" sz="2400" b="1" i="0" u="none" strike="noStrike" kern="0" cap="none" spc="-300" normalizeH="0" baseline="0" noProof="0" dirty="0">
                  <a:ln>
                    <a:noFill/>
                  </a:ln>
                  <a:solidFill>
                    <a:srgbClr val="F0F5FA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pgrade</a:t>
              </a:r>
              <a:r>
                <a:rPr kumimoji="0" lang="en-US" altLang="ko-KR" sz="2400" b="1" i="0" u="none" strike="noStrike" kern="0" cap="none" spc="-300" normalizeH="0" baseline="0" noProof="0" dirty="0">
                  <a:ln>
                    <a:noFill/>
                  </a:ln>
                  <a:solidFill>
                    <a:srgbClr val="4F81BD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 </a:t>
              </a:r>
              <a:r>
                <a:rPr kumimoji="0" lang="en-US" altLang="ko-KR" sz="2400" b="1" i="0" u="none" strike="noStrike" kern="0" cap="none" spc="-300" normalizeH="0" baseline="0" noProof="0" dirty="0">
                  <a:ln>
                    <a:noFill/>
                  </a:ln>
                  <a:solidFill>
                    <a:srgbClr val="E6EDF6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S</a:t>
              </a:r>
              <a:r>
                <a:rPr kumimoji="0" lang="en-US" altLang="ko-KR" sz="2400" b="1" i="0" u="none" strike="noStrike" kern="0" cap="none" spc="-300" normalizeH="0" baseline="0" noProof="0" dirty="0">
                  <a:ln>
                    <a:noFill/>
                  </a:ln>
                  <a:solidFill>
                    <a:srgbClr val="F0F5FA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kills</a:t>
              </a:r>
              <a:endParaRPr kumimoji="0" lang="ko-KR" altLang="en-US" sz="2400" b="1" i="0" u="none" strike="noStrike" kern="0" cap="none" spc="-300" normalizeH="0" baseline="0" noProof="0" dirty="0">
                <a:ln>
                  <a:noFill/>
                </a:ln>
                <a:solidFill>
                  <a:srgbClr val="F0F5FA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endParaRPr>
            </a:p>
          </p:txBody>
        </p:sp>
        <p:sp>
          <p:nvSpPr>
            <p:cNvPr id="22" name="TextBox 13">
              <a:extLst>
                <a:ext uri="{FF2B5EF4-FFF2-40B4-BE49-F238E27FC236}">
                  <a16:creationId xmlns:a16="http://schemas.microsoft.com/office/drawing/2014/main" id="{C2DF8FF9-2E79-4A49-AD9F-535FB7A19682}"/>
                </a:ext>
              </a:extLst>
            </p:cNvPr>
            <p:cNvSpPr txBox="1"/>
            <p:nvPr userDrawn="1"/>
          </p:nvSpPr>
          <p:spPr>
            <a:xfrm>
              <a:off x="-69430" y="2653258"/>
              <a:ext cx="3483646" cy="840230"/>
            </a:xfrm>
            <a:prstGeom prst="rect">
              <a:avLst/>
            </a:prstGeom>
          </p:spPr>
          <p:txBody>
            <a:bodyPr wrap="none" rtlCol="0" anchor="b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marL="0" marR="0" lvl="0" indent="0" algn="l" defTabSz="914401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5400" b="1" i="0" u="none" strike="noStrike" kern="0" cap="none" spc="-300" normalizeH="0" baseline="0" noProof="0" dirty="0">
                  <a:ln>
                    <a:noFill/>
                  </a:ln>
                  <a:solidFill>
                    <a:srgbClr val="E6EDF6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S</a:t>
              </a:r>
              <a:r>
                <a:rPr kumimoji="0" lang="en-US" altLang="ko-KR" sz="2800" b="1" i="0" u="none" strike="noStrike" kern="0" cap="none" spc="-300" normalizeH="0" baseline="0" noProof="0" dirty="0">
                  <a:ln>
                    <a:noFill/>
                  </a:ln>
                  <a:solidFill>
                    <a:srgbClr val="F0F5FA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olve</a:t>
              </a:r>
              <a:r>
                <a:rPr kumimoji="0" lang="en-US" altLang="ko-KR" sz="2800" b="1" i="0" u="none" strike="noStrike" kern="0" cap="none" spc="-300" normalizeH="0" baseline="0" noProof="0" dirty="0">
                  <a:ln>
                    <a:noFill/>
                  </a:ln>
                  <a:solidFill>
                    <a:srgbClr val="4F81BD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 </a:t>
              </a:r>
              <a:r>
                <a:rPr kumimoji="0" lang="en-US" altLang="ko-KR" sz="2800" b="1" i="0" u="none" strike="noStrike" kern="0" cap="none" spc="-300" normalizeH="0" baseline="0" noProof="0" dirty="0">
                  <a:ln>
                    <a:noFill/>
                  </a:ln>
                  <a:solidFill>
                    <a:srgbClr val="E6EDF6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C</a:t>
              </a:r>
              <a:r>
                <a:rPr kumimoji="0" lang="en-US" altLang="ko-KR" sz="2800" b="1" i="0" u="none" strike="noStrike" kern="0" cap="none" spc="-300" normalizeH="0" baseline="0" noProof="0" dirty="0">
                  <a:ln>
                    <a:noFill/>
                  </a:ln>
                  <a:solidFill>
                    <a:srgbClr val="F0F5FA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ustomer </a:t>
              </a:r>
              <a:r>
                <a:rPr kumimoji="0" lang="en-US" altLang="ko-KR" sz="2800" b="1" i="0" u="none" strike="noStrike" kern="0" cap="none" spc="-300" normalizeH="0" baseline="0" noProof="0" dirty="0">
                  <a:ln>
                    <a:noFill/>
                  </a:ln>
                  <a:solidFill>
                    <a:srgbClr val="E6EDF6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N</a:t>
              </a:r>
              <a:r>
                <a:rPr kumimoji="0" lang="en-US" altLang="ko-KR" sz="2800" b="1" i="0" u="none" strike="noStrike" kern="0" cap="none" spc="-300" normalizeH="0" baseline="0" noProof="0" dirty="0">
                  <a:ln>
                    <a:noFill/>
                  </a:ln>
                  <a:solidFill>
                    <a:srgbClr val="F0F5FA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eeds</a:t>
              </a:r>
              <a:endParaRPr kumimoji="0" lang="ko-KR" altLang="en-US" sz="2800" b="1" i="0" u="none" strike="noStrike" kern="0" cap="none" spc="-300" normalizeH="0" baseline="0" noProof="0" dirty="0">
                <a:ln>
                  <a:noFill/>
                </a:ln>
                <a:solidFill>
                  <a:srgbClr val="F0F5FA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endParaRPr>
            </a:p>
          </p:txBody>
        </p:sp>
      </p:grpSp>
      <p:sp>
        <p:nvSpPr>
          <p:cNvPr id="3" name="Rectangle 6"/>
          <p:cNvSpPr>
            <a:spLocks noChangeArrowheads="1"/>
          </p:cNvSpPr>
          <p:nvPr userDrawn="1"/>
        </p:nvSpPr>
        <p:spPr bwMode="black">
          <a:xfrm>
            <a:off x="7572397" y="4896646"/>
            <a:ext cx="1371600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7" rIns="92075" bIns="46037" anchor="ctr"/>
          <a:lstStyle/>
          <a:p>
            <a:pPr marL="0" marR="0" lvl="0" indent="0" algn="r" defTabSz="914401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336699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itchFamily="50" charset="-127"/>
                <a:cs typeface="Arial" pitchFamily="34" charset="0"/>
              </a:rPr>
              <a:t>© 2023 Bankware Global</a:t>
            </a:r>
            <a:endParaRPr kumimoji="0" lang="en-US" altLang="ko-KR" sz="1801" b="0" i="0" u="none" strike="noStrike" kern="1200" cap="none" spc="0" normalizeH="0" baseline="0" noProof="0" dirty="0">
              <a:ln>
                <a:noFill/>
              </a:ln>
              <a:solidFill>
                <a:srgbClr val="336699"/>
              </a:solidFill>
              <a:effectLst/>
              <a:uLnTx/>
              <a:uFillTx/>
              <a:latin typeface="맑은 고딕" panose="020B0503020000020004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12" name="제목 11"/>
          <p:cNvSpPr>
            <a:spLocks noGrp="1"/>
          </p:cNvSpPr>
          <p:nvPr>
            <p:ph type="title"/>
          </p:nvPr>
        </p:nvSpPr>
        <p:spPr>
          <a:xfrm>
            <a:off x="714348" y="535767"/>
            <a:ext cx="8229600" cy="857250"/>
          </a:xfrm>
          <a:prstGeom prst="rect">
            <a:avLst/>
          </a:prstGeom>
        </p:spPr>
        <p:txBody>
          <a:bodyPr anchor="b"/>
          <a:lstStyle>
            <a:lvl1pPr algn="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ko-KR" altLang="en-US" sz="40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26" name="직사각형 8"/>
          <p:cNvSpPr/>
          <p:nvPr userDrawn="1"/>
        </p:nvSpPr>
        <p:spPr bwMode="auto">
          <a:xfrm flipV="1">
            <a:off x="0" y="5124450"/>
            <a:ext cx="9144000" cy="53340"/>
          </a:xfrm>
          <a:prstGeom prst="rect">
            <a:avLst/>
          </a:prstGeom>
          <a:solidFill>
            <a:srgbClr val="3D70A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marL="0" marR="0" lvl="0" indent="0" algn="l" defTabSz="91440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201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354A886-C433-449C-87D0-5201D485F168}"/>
              </a:ext>
            </a:extLst>
          </p:cNvPr>
          <p:cNvSpPr txBox="1"/>
          <p:nvPr userDrawn="1"/>
        </p:nvSpPr>
        <p:spPr>
          <a:xfrm>
            <a:off x="7478313" y="1474837"/>
            <a:ext cx="14980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3D70A3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AGENDA</a:t>
            </a:r>
            <a:endParaRPr lang="ko-KR" altLang="en-US" sz="2000" b="1" dirty="0">
              <a:solidFill>
                <a:srgbClr val="3D70A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9956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1AD62741-C36D-4F1A-BACC-D216049E27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2671" y="4096134"/>
            <a:ext cx="1898653" cy="274415"/>
          </a:xfrm>
          <a:prstGeom prst="rect">
            <a:avLst/>
          </a:prstGeom>
        </p:spPr>
      </p:pic>
      <p:sp>
        <p:nvSpPr>
          <p:cNvPr id="3" name="Rectangle 6"/>
          <p:cNvSpPr>
            <a:spLocks noChangeArrowheads="1"/>
          </p:cNvSpPr>
          <p:nvPr userDrawn="1"/>
        </p:nvSpPr>
        <p:spPr bwMode="black">
          <a:xfrm>
            <a:off x="7572397" y="4896646"/>
            <a:ext cx="1371600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7" rIns="92075" bIns="46037" anchor="ctr"/>
          <a:lstStyle/>
          <a:p>
            <a:pPr marL="0" marR="0" lvl="0" indent="0" algn="r" defTabSz="914401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336699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itchFamily="50" charset="-127"/>
                <a:cs typeface="Arial" pitchFamily="34" charset="0"/>
              </a:rPr>
              <a:t>© 2023 Bankware Global</a:t>
            </a:r>
            <a:endParaRPr kumimoji="0" lang="en-US" altLang="ko-KR" sz="1801" b="0" i="0" u="none" strike="noStrike" kern="1200" cap="none" spc="0" normalizeH="0" baseline="0" noProof="0" dirty="0">
              <a:ln>
                <a:noFill/>
              </a:ln>
              <a:solidFill>
                <a:srgbClr val="336699"/>
              </a:solidFill>
              <a:effectLst/>
              <a:uLnTx/>
              <a:uFillTx/>
              <a:latin typeface="맑은 고딕" panose="020B0503020000020004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4" name="직사각형 13"/>
          <p:cNvSpPr/>
          <p:nvPr userDrawn="1"/>
        </p:nvSpPr>
        <p:spPr bwMode="auto">
          <a:xfrm>
            <a:off x="0" y="1"/>
            <a:ext cx="9144000" cy="1446602"/>
          </a:xfrm>
          <a:prstGeom prst="rect">
            <a:avLst/>
          </a:prstGeom>
          <a:solidFill>
            <a:srgbClr val="3D70A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marL="0" marR="0" lvl="0" indent="0" algn="l" defTabSz="91440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201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sp>
        <p:nvSpPr>
          <p:cNvPr id="12" name="제목 11"/>
          <p:cNvSpPr>
            <a:spLocks noGrp="1"/>
          </p:cNvSpPr>
          <p:nvPr>
            <p:ph type="title" hasCustomPrompt="1"/>
          </p:nvPr>
        </p:nvSpPr>
        <p:spPr>
          <a:xfrm>
            <a:off x="714348" y="720433"/>
            <a:ext cx="8229600" cy="672584"/>
          </a:xfrm>
          <a:prstGeom prst="rect">
            <a:avLst/>
          </a:prstGeom>
        </p:spPr>
        <p:txBody>
          <a:bodyPr anchor="b"/>
          <a:lstStyle>
            <a:lvl1pPr algn="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ko-KR" altLang="en-US" sz="40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1pPr>
          </a:lstStyle>
          <a:p>
            <a:r>
              <a:rPr lang="ko-KR" altLang="en-US" dirty="0"/>
              <a:t>제목</a:t>
            </a:r>
          </a:p>
        </p:txBody>
      </p:sp>
      <p:sp>
        <p:nvSpPr>
          <p:cNvPr id="24" name="텍스트 개체 틀 23"/>
          <p:cNvSpPr>
            <a:spLocks noGrp="1"/>
          </p:cNvSpPr>
          <p:nvPr>
            <p:ph type="body" sz="quarter" idx="10" hasCustomPrompt="1"/>
          </p:nvPr>
        </p:nvSpPr>
        <p:spPr>
          <a:xfrm>
            <a:off x="714348" y="1500180"/>
            <a:ext cx="8229600" cy="378000"/>
          </a:xfrm>
          <a:prstGeom prst="rect">
            <a:avLst/>
          </a:prstGeom>
        </p:spPr>
        <p:txBody>
          <a:bodyPr tIns="46800" anchor="t"/>
          <a:lstStyle>
            <a:lvl1pPr marL="0" indent="0" algn="r">
              <a:buNone/>
              <a:defRPr kumimoji="0" lang="ko-KR" altLang="en-US" sz="2400" b="1" i="0" u="none" strike="noStrike" kern="0" cap="none" spc="0" normalizeH="0" baseline="0" noProof="0" smtClean="0">
                <a:ln>
                  <a:noFill/>
                </a:ln>
                <a:solidFill>
                  <a:srgbClr val="3D70A3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1pPr>
          </a:lstStyle>
          <a:p>
            <a:pPr marL="171455" marR="0" lvl="0" indent="-171455" algn="r" defTabSz="914401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ko-KR" altLang="en-US" dirty="0"/>
              <a:t>부제목</a:t>
            </a:r>
          </a:p>
        </p:txBody>
      </p:sp>
      <p:sp>
        <p:nvSpPr>
          <p:cNvPr id="26" name="직사각형 8"/>
          <p:cNvSpPr/>
          <p:nvPr userDrawn="1"/>
        </p:nvSpPr>
        <p:spPr bwMode="auto">
          <a:xfrm flipV="1">
            <a:off x="0" y="5124450"/>
            <a:ext cx="9144000" cy="53340"/>
          </a:xfrm>
          <a:prstGeom prst="rect">
            <a:avLst/>
          </a:prstGeom>
          <a:solidFill>
            <a:srgbClr val="3D70A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marL="0" marR="0" lvl="0" indent="0" algn="l" defTabSz="91440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201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56D84AA8-8AB3-4BA9-8325-08ACAA06795E}"/>
              </a:ext>
            </a:extLst>
          </p:cNvPr>
          <p:cNvGrpSpPr/>
          <p:nvPr userDrawn="1"/>
        </p:nvGrpSpPr>
        <p:grpSpPr>
          <a:xfrm>
            <a:off x="1949649" y="4472222"/>
            <a:ext cx="5244705" cy="288311"/>
            <a:chOff x="1949649" y="4472222"/>
            <a:chExt cx="5244705" cy="288311"/>
          </a:xfrm>
        </p:grpSpPr>
        <p:sp>
          <p:nvSpPr>
            <p:cNvPr id="19" name="Rectangle 6">
              <a:extLst>
                <a:ext uri="{FF2B5EF4-FFF2-40B4-BE49-F238E27FC236}">
                  <a16:creationId xmlns:a16="http://schemas.microsoft.com/office/drawing/2014/main" id="{4DDCA6C2-97F0-4675-A978-6A1FF5ABB762}"/>
                </a:ext>
              </a:extLst>
            </p:cNvPr>
            <p:cNvSpPr>
              <a:spLocks noChangeArrowheads="1"/>
            </p:cNvSpPr>
            <p:nvPr userDrawn="1"/>
          </p:nvSpPr>
          <p:spPr bwMode="black">
            <a:xfrm>
              <a:off x="1949649" y="4544961"/>
              <a:ext cx="5244705" cy="2155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 anchor="ctr" anchorCtr="1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marL="0" marR="0" lvl="0" indent="0" algn="ctr" defTabSz="914401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1" b="0" i="1" u="none" strike="noStrike" kern="1200" cap="none" spc="0" normalizeH="0" baseline="0" noProof="0" dirty="0">
                  <a:ln>
                    <a:noFill/>
                  </a:ln>
                  <a:solidFill>
                    <a:srgbClr val="4F81BD">
                      <a:lumMod val="20000"/>
                      <a:lumOff val="80000"/>
                      <a:alpha val="70000"/>
                    </a:srgbClr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MV Boli" panose="02000500030200090000" pitchFamily="2" charset="0"/>
                </a:rPr>
                <a:t>We will grow into a GLOBAL TOP 5 Financial software company!</a:t>
              </a:r>
            </a:p>
          </p:txBody>
        </p:sp>
        <p:sp>
          <p:nvSpPr>
            <p:cNvPr id="21" name="Rectangle 6">
              <a:extLst>
                <a:ext uri="{FF2B5EF4-FFF2-40B4-BE49-F238E27FC236}">
                  <a16:creationId xmlns:a16="http://schemas.microsoft.com/office/drawing/2014/main" id="{4A60C351-9921-4E5D-9B99-AB15EBD2BD9E}"/>
                </a:ext>
              </a:extLst>
            </p:cNvPr>
            <p:cNvSpPr>
              <a:spLocks noChangeArrowheads="1"/>
            </p:cNvSpPr>
            <p:nvPr userDrawn="1"/>
          </p:nvSpPr>
          <p:spPr bwMode="black">
            <a:xfrm>
              <a:off x="2320233" y="4472222"/>
              <a:ext cx="4503541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reflection endPos="0" dir="5400000" sy="-100000" algn="bl" rotWithShape="0"/>
            </a:effectLst>
          </p:spPr>
          <p:txBody>
            <a:bodyPr wrap="none" lIns="0" tIns="0" rIns="0" bIns="0" anchor="ctr" anchorCtr="1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marL="0" marR="0" lvl="0" indent="0" algn="ctr" defTabSz="914401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1" u="none" strike="noStrike" kern="1200" cap="none" spc="0" normalizeH="0" baseline="0" noProof="0" dirty="0">
                  <a:ln>
                    <a:noFill/>
                  </a:ln>
                  <a:solidFill>
                    <a:srgbClr val="4F81BD">
                      <a:lumMod val="60000"/>
                      <a:lumOff val="40000"/>
                      <a:alpha val="70000"/>
                    </a:srgbClr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MV Boli" panose="02000500030200090000" pitchFamily="2" charset="0"/>
                </a:rPr>
                <a:t>We will grow into a GLOBAL TOP 5 Financial software company!</a:t>
              </a:r>
            </a:p>
          </p:txBody>
        </p:sp>
      </p:grpSp>
      <p:sp>
        <p:nvSpPr>
          <p:cNvPr id="20" name="텍스트 개체 틀 23">
            <a:extLst>
              <a:ext uri="{FF2B5EF4-FFF2-40B4-BE49-F238E27FC236}">
                <a16:creationId xmlns:a16="http://schemas.microsoft.com/office/drawing/2014/main" id="{5D004E86-C244-4D3E-AC69-C04E4DC1C7EF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714349" y="375205"/>
            <a:ext cx="8229600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Font typeface="Arial" panose="020B0604020202020204" pitchFamily="34" charset="0"/>
              <a:buNone/>
              <a:defRPr lang="ko-KR" altLang="en-US" sz="1800" b="1" dirty="0">
                <a:solidFill>
                  <a:prstClr val="white"/>
                </a:solidFill>
                <a:latin typeface="맑은 고딕" pitchFamily="50" charset="-127"/>
                <a:cs typeface="Arial" pitchFamily="34" charset="0"/>
              </a:defRPr>
            </a:lvl1pPr>
          </a:lstStyle>
          <a:p>
            <a:pPr marL="171455" lvl="0" indent="-171455" algn="r" defTabSz="457200" latinLnBrk="0"/>
            <a:r>
              <a:rPr lang="ko-KR" altLang="en-US" dirty="0"/>
              <a:t>머리말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92315C1D-C2B6-4E34-BAB3-249E593A87D8}"/>
              </a:ext>
            </a:extLst>
          </p:cNvPr>
          <p:cNvGrpSpPr/>
          <p:nvPr userDrawn="1"/>
        </p:nvGrpSpPr>
        <p:grpSpPr>
          <a:xfrm>
            <a:off x="-108332" y="993055"/>
            <a:ext cx="3522548" cy="2500433"/>
            <a:chOff x="-108332" y="993055"/>
            <a:chExt cx="3522548" cy="2500433"/>
          </a:xfrm>
        </p:grpSpPr>
        <p:sp>
          <p:nvSpPr>
            <p:cNvPr id="13" name="TextBox 10"/>
            <p:cNvSpPr txBox="1"/>
            <p:nvPr userDrawn="1"/>
          </p:nvSpPr>
          <p:spPr>
            <a:xfrm>
              <a:off x="-108332" y="993055"/>
              <a:ext cx="3246402" cy="1200329"/>
            </a:xfrm>
            <a:prstGeom prst="rect">
              <a:avLst/>
            </a:prstGeom>
          </p:spPr>
          <p:txBody>
            <a:bodyPr wrap="none" rtlCol="0" anchor="b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marL="0" marR="0" lvl="0" indent="0" algn="l" defTabSz="914401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000" b="1" i="0" u="none" strike="noStrike" kern="0" cap="none" spc="-300" normalizeH="0" baseline="0" noProof="0" dirty="0">
                  <a:ln w="28575">
                    <a:solidFill>
                      <a:prstClr val="white"/>
                    </a:solidFill>
                  </a:ln>
                  <a:solidFill>
                    <a:srgbClr val="E6EDF6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P</a:t>
              </a:r>
              <a:r>
                <a:rPr kumimoji="0" lang="en-US" altLang="ko-KR" sz="4400" b="1" i="0" u="none" strike="noStrike" kern="0" cap="none" spc="-300" normalizeH="0" baseline="0" noProof="0" dirty="0">
                  <a:ln>
                    <a:noFill/>
                  </a:ln>
                  <a:solidFill>
                    <a:srgbClr val="F0F5FA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roductivity</a:t>
              </a:r>
              <a:endParaRPr kumimoji="0" lang="ko-KR" altLang="en-US" sz="4400" b="1" i="0" u="none" strike="noStrike" kern="0" cap="none" spc="-300" normalizeH="0" baseline="0" noProof="0" dirty="0">
                <a:ln>
                  <a:noFill/>
                </a:ln>
                <a:solidFill>
                  <a:srgbClr val="F0F5FA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endParaRPr>
            </a:p>
          </p:txBody>
        </p:sp>
        <p:sp>
          <p:nvSpPr>
            <p:cNvPr id="14" name="TextBox 12"/>
            <p:cNvSpPr txBox="1"/>
            <p:nvPr userDrawn="1"/>
          </p:nvSpPr>
          <p:spPr>
            <a:xfrm>
              <a:off x="73959" y="1689180"/>
              <a:ext cx="2247731" cy="923330"/>
            </a:xfrm>
            <a:prstGeom prst="rect">
              <a:avLst/>
            </a:prstGeom>
          </p:spPr>
          <p:txBody>
            <a:bodyPr wrap="none" rtlCol="0" anchor="b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marL="0" marR="0" lvl="0" indent="0" algn="l" defTabSz="914401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6000" b="1" i="0" u="none" strike="noStrike" kern="0" cap="none" spc="-300" normalizeH="0" baseline="0" noProof="0" dirty="0">
                  <a:ln>
                    <a:noFill/>
                  </a:ln>
                  <a:solidFill>
                    <a:srgbClr val="E6EDF6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L</a:t>
              </a:r>
              <a:r>
                <a:rPr kumimoji="0" lang="en-US" altLang="ko-KR" sz="3200" b="1" i="0" u="none" strike="noStrike" kern="0" cap="none" spc="-300" normalizeH="0" baseline="0" noProof="0" dirty="0">
                  <a:ln>
                    <a:noFill/>
                  </a:ln>
                  <a:solidFill>
                    <a:srgbClr val="F0F5FA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ife </a:t>
              </a:r>
              <a:r>
                <a:rPr kumimoji="0" lang="en-US" altLang="ko-KR" sz="3200" b="1" i="0" u="none" strike="noStrike" kern="0" cap="none" spc="-300" normalizeH="0" baseline="0" noProof="0" dirty="0">
                  <a:ln>
                    <a:noFill/>
                  </a:ln>
                  <a:solidFill>
                    <a:srgbClr val="E6EDF6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B</a:t>
              </a:r>
              <a:r>
                <a:rPr kumimoji="0" lang="en-US" altLang="ko-KR" sz="3200" b="1" i="0" u="none" strike="noStrike" kern="0" cap="none" spc="-300" normalizeH="0" baseline="0" noProof="0" dirty="0">
                  <a:ln>
                    <a:noFill/>
                  </a:ln>
                  <a:solidFill>
                    <a:srgbClr val="F0F5FA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alance</a:t>
              </a:r>
              <a:endParaRPr kumimoji="0" lang="ko-KR" altLang="en-US" sz="3200" b="1" i="0" u="none" strike="noStrike" kern="0" cap="none" spc="-300" normalizeH="0" baseline="0" noProof="0" dirty="0">
                <a:ln>
                  <a:noFill/>
                </a:ln>
                <a:solidFill>
                  <a:srgbClr val="F0F5FA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endParaRPr>
            </a:p>
          </p:txBody>
        </p:sp>
        <p:sp>
          <p:nvSpPr>
            <p:cNvPr id="15" name="TextBox 13"/>
            <p:cNvSpPr txBox="1"/>
            <p:nvPr userDrawn="1"/>
          </p:nvSpPr>
          <p:spPr>
            <a:xfrm>
              <a:off x="155362" y="2299255"/>
              <a:ext cx="1984839" cy="757130"/>
            </a:xfrm>
            <a:prstGeom prst="rect">
              <a:avLst/>
            </a:prstGeom>
          </p:spPr>
          <p:txBody>
            <a:bodyPr wrap="none" rtlCol="0" anchor="b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marL="0" marR="0" lvl="0" indent="0" algn="l" defTabSz="914401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4800" b="1" i="0" u="none" strike="noStrike" kern="0" cap="none" spc="-300" normalizeH="0" baseline="0" noProof="0" dirty="0">
                  <a:ln>
                    <a:noFill/>
                  </a:ln>
                  <a:solidFill>
                    <a:srgbClr val="E6EDF6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U</a:t>
              </a:r>
              <a:r>
                <a:rPr kumimoji="0" lang="en-US" altLang="ko-KR" sz="2400" b="1" i="0" u="none" strike="noStrike" kern="0" cap="none" spc="-300" normalizeH="0" baseline="0" noProof="0" dirty="0">
                  <a:ln>
                    <a:noFill/>
                  </a:ln>
                  <a:solidFill>
                    <a:srgbClr val="F0F5FA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pgrade</a:t>
              </a:r>
              <a:r>
                <a:rPr kumimoji="0" lang="en-US" altLang="ko-KR" sz="2400" b="1" i="0" u="none" strike="noStrike" kern="0" cap="none" spc="-300" normalizeH="0" baseline="0" noProof="0" dirty="0">
                  <a:ln>
                    <a:noFill/>
                  </a:ln>
                  <a:solidFill>
                    <a:srgbClr val="4F81BD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 </a:t>
              </a:r>
              <a:r>
                <a:rPr kumimoji="0" lang="en-US" altLang="ko-KR" sz="2400" b="1" i="0" u="none" strike="noStrike" kern="0" cap="none" spc="-300" normalizeH="0" baseline="0" noProof="0" dirty="0">
                  <a:ln>
                    <a:noFill/>
                  </a:ln>
                  <a:solidFill>
                    <a:srgbClr val="E6EDF6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S</a:t>
              </a:r>
              <a:r>
                <a:rPr kumimoji="0" lang="en-US" altLang="ko-KR" sz="2400" b="1" i="0" u="none" strike="noStrike" kern="0" cap="none" spc="-300" normalizeH="0" baseline="0" noProof="0" dirty="0">
                  <a:ln>
                    <a:noFill/>
                  </a:ln>
                  <a:solidFill>
                    <a:srgbClr val="F0F5FA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kills</a:t>
              </a:r>
              <a:endParaRPr kumimoji="0" lang="ko-KR" altLang="en-US" sz="2400" b="1" i="0" u="none" strike="noStrike" kern="0" cap="none" spc="-300" normalizeH="0" baseline="0" noProof="0" dirty="0">
                <a:ln>
                  <a:noFill/>
                </a:ln>
                <a:solidFill>
                  <a:srgbClr val="F0F5FA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endParaRPr>
            </a:p>
          </p:txBody>
        </p:sp>
        <p:sp>
          <p:nvSpPr>
            <p:cNvPr id="16" name="TextBox 13">
              <a:extLst>
                <a:ext uri="{FF2B5EF4-FFF2-40B4-BE49-F238E27FC236}">
                  <a16:creationId xmlns:a16="http://schemas.microsoft.com/office/drawing/2014/main" id="{AFFAC9E4-4382-424B-89D0-F13821542AF1}"/>
                </a:ext>
              </a:extLst>
            </p:cNvPr>
            <p:cNvSpPr txBox="1"/>
            <p:nvPr userDrawn="1"/>
          </p:nvSpPr>
          <p:spPr>
            <a:xfrm>
              <a:off x="-69430" y="2653258"/>
              <a:ext cx="3483646" cy="840230"/>
            </a:xfrm>
            <a:prstGeom prst="rect">
              <a:avLst/>
            </a:prstGeom>
          </p:spPr>
          <p:txBody>
            <a:bodyPr wrap="none" rtlCol="0" anchor="b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marL="0" marR="0" lvl="0" indent="0" algn="l" defTabSz="914401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5400" b="1" i="0" u="none" strike="noStrike" kern="0" cap="none" spc="-300" normalizeH="0" baseline="0" noProof="0" dirty="0">
                  <a:ln>
                    <a:noFill/>
                  </a:ln>
                  <a:solidFill>
                    <a:srgbClr val="E6EDF6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S</a:t>
              </a:r>
              <a:r>
                <a:rPr kumimoji="0" lang="en-US" altLang="ko-KR" sz="2800" b="1" i="0" u="none" strike="noStrike" kern="0" cap="none" spc="-300" normalizeH="0" baseline="0" noProof="0" dirty="0">
                  <a:ln>
                    <a:noFill/>
                  </a:ln>
                  <a:solidFill>
                    <a:srgbClr val="F0F5FA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olve</a:t>
              </a:r>
              <a:r>
                <a:rPr kumimoji="0" lang="en-US" altLang="ko-KR" sz="2800" b="1" i="0" u="none" strike="noStrike" kern="0" cap="none" spc="-300" normalizeH="0" baseline="0" noProof="0" dirty="0">
                  <a:ln>
                    <a:noFill/>
                  </a:ln>
                  <a:solidFill>
                    <a:srgbClr val="4F81BD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 </a:t>
              </a:r>
              <a:r>
                <a:rPr kumimoji="0" lang="en-US" altLang="ko-KR" sz="2800" b="1" i="0" u="none" strike="noStrike" kern="0" cap="none" spc="-300" normalizeH="0" baseline="0" noProof="0" dirty="0">
                  <a:ln>
                    <a:noFill/>
                  </a:ln>
                  <a:solidFill>
                    <a:srgbClr val="E6EDF6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C</a:t>
              </a:r>
              <a:r>
                <a:rPr kumimoji="0" lang="en-US" altLang="ko-KR" sz="2800" b="1" i="0" u="none" strike="noStrike" kern="0" cap="none" spc="-300" normalizeH="0" baseline="0" noProof="0" dirty="0">
                  <a:ln>
                    <a:noFill/>
                  </a:ln>
                  <a:solidFill>
                    <a:srgbClr val="F0F5FA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ustomer </a:t>
              </a:r>
              <a:r>
                <a:rPr kumimoji="0" lang="en-US" altLang="ko-KR" sz="2800" b="1" i="0" u="none" strike="noStrike" kern="0" cap="none" spc="-300" normalizeH="0" baseline="0" noProof="0" dirty="0">
                  <a:ln>
                    <a:noFill/>
                  </a:ln>
                  <a:solidFill>
                    <a:srgbClr val="E6EDF6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N</a:t>
              </a:r>
              <a:r>
                <a:rPr kumimoji="0" lang="en-US" altLang="ko-KR" sz="2800" b="1" i="0" u="none" strike="noStrike" kern="0" cap="none" spc="-300" normalizeH="0" baseline="0" noProof="0" dirty="0">
                  <a:ln>
                    <a:noFill/>
                  </a:ln>
                  <a:solidFill>
                    <a:srgbClr val="F0F5FA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eeds</a:t>
              </a:r>
              <a:endParaRPr kumimoji="0" lang="ko-KR" altLang="en-US" sz="2800" b="1" i="0" u="none" strike="noStrike" kern="0" cap="none" spc="-300" normalizeH="0" baseline="0" noProof="0" dirty="0">
                <a:ln>
                  <a:noFill/>
                </a:ln>
                <a:solidFill>
                  <a:srgbClr val="F0F5FA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944097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중간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64" descr="지구배경">
            <a:extLst>
              <a:ext uri="{FF2B5EF4-FFF2-40B4-BE49-F238E27FC236}">
                <a16:creationId xmlns:a16="http://schemas.microsoft.com/office/drawing/2014/main" id="{71CF7D74-2B14-4010-94C8-425D022BC71B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 cstate="print">
            <a:duotone>
              <a:srgbClr val="B2B2B2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01" t="14023" r="7065"/>
          <a:stretch/>
        </p:blipFill>
        <p:spPr bwMode="auto">
          <a:xfrm>
            <a:off x="4812193" y="1276448"/>
            <a:ext cx="4331810" cy="3867052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>
            <a:softEdge rad="317500"/>
          </a:effec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2139703"/>
            <a:ext cx="9144000" cy="864096"/>
          </a:xfrm>
          <a:prstGeom prst="rect">
            <a:avLst/>
          </a:prstGeom>
          <a:solidFill>
            <a:srgbClr val="3D70A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tIns="46800" anchor="ctr"/>
          <a:lstStyle>
            <a:lvl1pPr algn="ctr">
              <a:lnSpc>
                <a:spcPct val="100000"/>
              </a:lnSpc>
              <a:defRPr kumimoji="0" lang="ko-KR" altLang="en-US" sz="3600" b="1" i="0" u="none" strike="noStrike" kern="0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defRPr>
            </a:lvl1pPr>
          </a:lstStyle>
          <a:p>
            <a:pPr lvl="0" algn="ctr" latinLnBrk="0"/>
            <a:r>
              <a:rPr lang="ko-KR" altLang="en-US" dirty="0"/>
              <a:t>마스터 제목 스타일 편집</a:t>
            </a:r>
          </a:p>
        </p:txBody>
      </p:sp>
      <p:sp>
        <p:nvSpPr>
          <p:cNvPr id="7" name="Rectangle 6"/>
          <p:cNvSpPr>
            <a:spLocks noChangeArrowheads="1"/>
          </p:cNvSpPr>
          <p:nvPr userDrawn="1"/>
        </p:nvSpPr>
        <p:spPr bwMode="black">
          <a:xfrm>
            <a:off x="182564" y="4915696"/>
            <a:ext cx="1371600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7" rIns="92075" bIns="46037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marL="0" marR="0" lvl="0" indent="0" algn="l" defTabSz="914401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3D70A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itchFamily="50" charset="-127"/>
                <a:cs typeface="Arial" pitchFamily="34" charset="0"/>
              </a:rPr>
              <a:t>© 2023 Bankware Global</a:t>
            </a:r>
            <a:endParaRPr kumimoji="0" lang="en-US" altLang="ko-KR" sz="1801" b="0" i="0" u="none" strike="noStrike" kern="1200" cap="none" spc="0" normalizeH="0" baseline="0" noProof="0" dirty="0">
              <a:ln>
                <a:noFill/>
              </a:ln>
              <a:solidFill>
                <a:srgbClr val="3D70A3"/>
              </a:solidFill>
              <a:effectLst/>
              <a:uLnTx/>
              <a:uFillTx/>
              <a:latin typeface="맑은 고딕" panose="020B0503020000020004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8" name="Rectangle 6"/>
          <p:cNvSpPr>
            <a:spLocks noChangeArrowheads="1"/>
          </p:cNvSpPr>
          <p:nvPr userDrawn="1"/>
        </p:nvSpPr>
        <p:spPr bwMode="black">
          <a:xfrm>
            <a:off x="6715141" y="4915696"/>
            <a:ext cx="2228857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7" rIns="92075" bIns="46037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marL="0" marR="0" lvl="0" indent="0" algn="r" defTabSz="914401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3D70A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itchFamily="50" charset="-127"/>
                <a:cs typeface="Arial" pitchFamily="34" charset="0"/>
              </a:rPr>
              <a:t>BwG University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EFB3A45-8FB5-40D2-94FF-5A4A4D9E9C6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80" t="4997" r="3568" b="18129"/>
          <a:stretch/>
        </p:blipFill>
        <p:spPr>
          <a:xfrm>
            <a:off x="0" y="0"/>
            <a:ext cx="2333065" cy="1748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4916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중간제목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64" descr="지구배경">
            <a:extLst>
              <a:ext uri="{FF2B5EF4-FFF2-40B4-BE49-F238E27FC236}">
                <a16:creationId xmlns:a16="http://schemas.microsoft.com/office/drawing/2014/main" id="{44F9BF0F-C71F-432F-AD82-F225491BB523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 cstate="print">
            <a:duotone>
              <a:srgbClr val="B2B2B2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01" t="14023" r="7065"/>
          <a:stretch/>
        </p:blipFill>
        <p:spPr bwMode="auto">
          <a:xfrm>
            <a:off x="4812193" y="1276448"/>
            <a:ext cx="4331810" cy="3867052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>
            <a:softEdge rad="317500"/>
          </a:effec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2139703"/>
            <a:ext cx="9144000" cy="864096"/>
          </a:xfrm>
          <a:prstGeom prst="rect">
            <a:avLst/>
          </a:prstGeom>
          <a:solidFill>
            <a:srgbClr val="3D70A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tIns="216000" anchor="ctr"/>
          <a:lstStyle>
            <a:lvl1pPr algn="ctr">
              <a:lnSpc>
                <a:spcPct val="100000"/>
              </a:lnSpc>
              <a:defRPr kumimoji="0" lang="ko-KR" altLang="en-US" sz="3600" b="1" i="0" u="none" strike="noStrike" kern="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defRPr>
            </a:lvl1pPr>
          </a:lstStyle>
          <a:p>
            <a:pPr lvl="0" algn="ctr" latinLnBrk="0">
              <a:lnSpc>
                <a:spcPct val="100000"/>
              </a:lnSpc>
            </a:pPr>
            <a:r>
              <a:rPr lang="ko-KR" altLang="en-US" dirty="0"/>
              <a:t>마스터 제목 스타일 편집</a:t>
            </a:r>
          </a:p>
        </p:txBody>
      </p:sp>
      <p:sp>
        <p:nvSpPr>
          <p:cNvPr id="7" name="Rectangle 6"/>
          <p:cNvSpPr>
            <a:spLocks noChangeArrowheads="1"/>
          </p:cNvSpPr>
          <p:nvPr userDrawn="1"/>
        </p:nvSpPr>
        <p:spPr bwMode="black">
          <a:xfrm>
            <a:off x="182564" y="4915696"/>
            <a:ext cx="1371600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7" rIns="92075" bIns="46037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marL="0" marR="0" lvl="0" indent="0" algn="l" defTabSz="914401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3D70A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itchFamily="50" charset="-127"/>
                <a:cs typeface="Arial" pitchFamily="34" charset="0"/>
              </a:rPr>
              <a:t>© 2023 Bankware Global</a:t>
            </a:r>
            <a:endParaRPr kumimoji="0" lang="en-US" altLang="ko-KR" sz="1801" b="0" i="0" u="none" strike="noStrike" kern="1200" cap="none" spc="0" normalizeH="0" baseline="0" noProof="0" dirty="0">
              <a:ln>
                <a:noFill/>
              </a:ln>
              <a:solidFill>
                <a:srgbClr val="3D70A3"/>
              </a:solidFill>
              <a:effectLst/>
              <a:uLnTx/>
              <a:uFillTx/>
              <a:latin typeface="맑은 고딕" panose="020B0503020000020004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8" name="Rectangle 6"/>
          <p:cNvSpPr>
            <a:spLocks noChangeArrowheads="1"/>
          </p:cNvSpPr>
          <p:nvPr userDrawn="1"/>
        </p:nvSpPr>
        <p:spPr bwMode="black">
          <a:xfrm>
            <a:off x="6715141" y="4915696"/>
            <a:ext cx="2228857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7" rIns="92075" bIns="46037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marL="0" marR="0" lvl="0" indent="0" algn="r" defTabSz="914401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3D70A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itchFamily="50" charset="-127"/>
                <a:cs typeface="Arial" pitchFamily="34" charset="0"/>
              </a:rPr>
              <a:t>BwG University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E8E6065-F9DA-4FA4-A5B8-D75D6F8CD5A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62616" y="2139702"/>
            <a:ext cx="3018775" cy="258532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lvl1pPr marL="0" indent="0" algn="ctr">
              <a:buNone/>
              <a:defRPr kumimoji="0" lang="ko-KR" altLang="en-US" sz="1200" b="1" kern="0" dirty="0">
                <a:solidFill>
                  <a:schemeClr val="bg1"/>
                </a:solidFill>
              </a:defRPr>
            </a:lvl1pPr>
            <a:lvl2pPr>
              <a:defRPr kumimoji="1" lang="ko-KR" altLang="en-US" kern="1200" smtClean="0">
                <a:latin typeface="굴림" pitchFamily="50" charset="-127"/>
                <a:ea typeface="굴림" pitchFamily="50" charset="-127"/>
                <a:cs typeface="+mn-cs"/>
              </a:defRPr>
            </a:lvl2pPr>
            <a:lvl3pPr>
              <a:defRPr kumimoji="1" lang="ko-KR" altLang="en-US" kern="1200" smtClean="0">
                <a:latin typeface="굴림" pitchFamily="50" charset="-127"/>
                <a:ea typeface="굴림" pitchFamily="50" charset="-127"/>
                <a:cs typeface="+mn-cs"/>
              </a:defRPr>
            </a:lvl3pPr>
            <a:lvl4pPr>
              <a:defRPr kumimoji="1" lang="ko-KR" altLang="en-US" kern="1200" smtClean="0">
                <a:latin typeface="굴림" pitchFamily="50" charset="-127"/>
                <a:ea typeface="굴림" pitchFamily="50" charset="-127"/>
                <a:cs typeface="+mn-cs"/>
              </a:defRPr>
            </a:lvl4pPr>
            <a:lvl5pPr>
              <a:defRPr kumimoji="1" lang="ko-KR" altLang="en-US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</a:lstStyle>
          <a:p>
            <a:pPr marL="0" lvl="0" indent="0" algn="ctr">
              <a:spcBef>
                <a:spcPct val="0"/>
              </a:spcBef>
              <a:buNone/>
            </a:pPr>
            <a:r>
              <a:rPr lang="ko-KR" altLang="en-US" dirty="0"/>
              <a:t>마스터 텍스트 스타일을 편집하려면 클릭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C0349A2-C492-410B-A2BC-13477197B8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80" t="4997" r="3568" b="18129"/>
          <a:stretch/>
        </p:blipFill>
        <p:spPr>
          <a:xfrm>
            <a:off x="0" y="0"/>
            <a:ext cx="2333065" cy="1748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6147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41C4F51-AA5C-495C-A640-49AC909CFBF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4827" y="238177"/>
            <a:ext cx="952500" cy="137666"/>
          </a:xfrm>
          <a:prstGeom prst="rect">
            <a:avLst/>
          </a:prstGeom>
        </p:spPr>
      </p:pic>
      <p:sp>
        <p:nvSpPr>
          <p:cNvPr id="7" name="제목 6"/>
          <p:cNvSpPr>
            <a:spLocks noGrp="1"/>
          </p:cNvSpPr>
          <p:nvPr>
            <p:ph type="title"/>
          </p:nvPr>
        </p:nvSpPr>
        <p:spPr>
          <a:xfrm>
            <a:off x="250001" y="107139"/>
            <a:ext cx="8643998" cy="359143"/>
          </a:xfrm>
          <a:prstGeom prst="rect">
            <a:avLst/>
          </a:prstGeom>
        </p:spPr>
        <p:txBody>
          <a:bodyPr anchor="ctr"/>
          <a:lstStyle>
            <a:lvl1pPr>
              <a:defRPr sz="2201" b="1">
                <a:solidFill>
                  <a:schemeClr val="tx2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5" name="Line 4"/>
          <p:cNvSpPr>
            <a:spLocks noChangeShapeType="1"/>
          </p:cNvSpPr>
          <p:nvPr userDrawn="1"/>
        </p:nvSpPr>
        <p:spPr bwMode="auto">
          <a:xfrm flipV="1">
            <a:off x="252000" y="500048"/>
            <a:ext cx="8640000" cy="0"/>
          </a:xfrm>
          <a:prstGeom prst="line">
            <a:avLst/>
          </a:prstGeom>
          <a:noFill/>
          <a:ln w="9525">
            <a:solidFill>
              <a:srgbClr val="336699"/>
            </a:solidFill>
            <a:round/>
            <a:headEnd/>
            <a:tailEnd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80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직사각형 8"/>
          <p:cNvSpPr/>
          <p:nvPr userDrawn="1"/>
        </p:nvSpPr>
        <p:spPr bwMode="auto">
          <a:xfrm>
            <a:off x="0" y="4986338"/>
            <a:ext cx="9144000" cy="15716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latinLnBrk="0">
              <a:lnSpc>
                <a:spcPct val="90000"/>
              </a:lnSpc>
              <a:defRPr/>
            </a:pPr>
            <a:endParaRPr kumimoji="0" lang="ko-KR" altLang="en-US" sz="1800" dirty="0">
              <a:solidFill>
                <a:schemeClr val="hlink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9" name="Rectangle 6"/>
          <p:cNvSpPr>
            <a:spLocks noChangeArrowheads="1"/>
          </p:cNvSpPr>
          <p:nvPr userDrawn="1"/>
        </p:nvSpPr>
        <p:spPr bwMode="black">
          <a:xfrm>
            <a:off x="42864" y="5001423"/>
            <a:ext cx="1371600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600" b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itchFamily="50" charset="-127"/>
                <a:cs typeface="Arial" pitchFamily="34" charset="0"/>
              </a:rPr>
              <a:t>© 2023 Bankware Global</a:t>
            </a:r>
            <a:endParaRPr kumimoji="0" lang="en-US" altLang="ko-KR" sz="1600" b="0" dirty="0">
              <a:solidFill>
                <a:schemeClr val="bg1"/>
              </a:solidFill>
              <a:latin typeface="맑은 고딕" panose="020B0503020000020004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20" name="Rectangle 6"/>
          <p:cNvSpPr>
            <a:spLocks noChangeArrowheads="1"/>
          </p:cNvSpPr>
          <p:nvPr userDrawn="1"/>
        </p:nvSpPr>
        <p:spPr bwMode="black">
          <a:xfrm>
            <a:off x="6872279" y="5001423"/>
            <a:ext cx="2228857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600" b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itchFamily="50" charset="-127"/>
                <a:cs typeface="Arial" pitchFamily="34" charset="0"/>
              </a:rPr>
              <a:t>BwG University</a:t>
            </a:r>
            <a:endParaRPr kumimoji="0" lang="en-US" altLang="ko-KR" sz="1600" b="0" dirty="0">
              <a:solidFill>
                <a:schemeClr val="bg1"/>
              </a:solidFill>
              <a:latin typeface="맑은 고딕" panose="020B0503020000020004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531DDC2-734F-4D05-B793-3339975080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524712" y="5024311"/>
            <a:ext cx="94578" cy="923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  <a:spAutoFit/>
          </a:bodyPr>
          <a:lstStyle>
            <a:lvl1pPr algn="ctr">
              <a:defRPr lang="en-US" altLang="ko-KR" sz="600" smtClean="0">
                <a:solidFill>
                  <a:schemeClr val="bg1"/>
                </a:solidFill>
              </a:defRPr>
            </a:lvl1pPr>
          </a:lstStyle>
          <a:p>
            <a:pPr defTabSz="914401" latinLnBrk="1"/>
            <a:fld id="{A5476106-E57E-47AA-8FE6-6CFF599F3012}" type="slidenum">
              <a:rPr lang="en-US" altLang="ko-KR" smtClean="0"/>
              <a:pPr defTabSz="914401" latinLnBrk="1"/>
              <a:t>‹#›</a:t>
            </a:fld>
            <a:endParaRPr lang="ko-KR" altLang="en-US" dirty="0"/>
          </a:p>
        </p:txBody>
      </p:sp>
      <p:sp>
        <p:nvSpPr>
          <p:cNvPr id="10" name="내용 개체 틀 5">
            <a:extLst>
              <a:ext uri="{FF2B5EF4-FFF2-40B4-BE49-F238E27FC236}">
                <a16:creationId xmlns:a16="http://schemas.microsoft.com/office/drawing/2014/main" id="{A824F666-1AFA-4F77-B518-BA9E70C05EC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50001" y="535783"/>
            <a:ext cx="8643998" cy="4248000"/>
          </a:xfrm>
          <a:prstGeom prst="rect">
            <a:avLst/>
          </a:prstGeom>
        </p:spPr>
        <p:txBody>
          <a:bodyPr/>
          <a:lstStyle>
            <a:lvl1pPr marL="269882" indent="-269882" algn="l" rtl="0" eaLnBrk="0" fontAlgn="base" hangingPunct="0">
              <a:lnSpc>
                <a:spcPct val="150000"/>
              </a:lnSpc>
              <a:spcBef>
                <a:spcPts val="601"/>
              </a:spcBef>
              <a:spcAft>
                <a:spcPct val="0"/>
              </a:spcAft>
              <a:buClr>
                <a:srgbClr val="396999"/>
              </a:buClr>
              <a:buFont typeface="맑은 고딕" panose="020B0503020000020004" pitchFamily="50" charset="-127"/>
              <a:buChar char="■"/>
              <a:defRPr lang="ko-KR" altLang="en-US" sz="1600" b="1" smtClean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1pPr>
            <a:lvl2pPr marL="560402" indent="-214319" algn="l" rtl="0" eaLnBrk="0" fontAlgn="base" hangingPunct="0">
              <a:lnSpc>
                <a:spcPct val="150000"/>
              </a:lnSpc>
              <a:spcBef>
                <a:spcPts val="300"/>
              </a:spcBef>
              <a:spcAft>
                <a:spcPct val="0"/>
              </a:spcAft>
              <a:buClr>
                <a:srgbClr val="396999"/>
              </a:buClr>
              <a:buFont typeface="Wingdings" panose="05000000000000000000" pitchFamily="2" charset="2"/>
              <a:buChar char="l"/>
              <a:defRPr lang="ko-KR" altLang="en-US" sz="1401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2pPr>
            <a:lvl3pPr marL="811233" indent="-128592" algn="l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396999"/>
              </a:buClr>
              <a:buFont typeface="맑은 고딕" panose="020B0503020000020004" pitchFamily="50" charset="-127"/>
              <a:buChar char="-"/>
              <a:defRPr lang="ko-KR" altLang="en-US" sz="1200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3pPr>
            <a:lvl4pPr algn="l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lang="ko-KR" altLang="en-US" sz="1200" b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4pPr>
            <a:lvl5pPr algn="l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lang="ko-KR" altLang="en-US" sz="1200" b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2" name="TextBox 20">
            <a:extLst>
              <a:ext uri="{FF2B5EF4-FFF2-40B4-BE49-F238E27FC236}">
                <a16:creationId xmlns:a16="http://schemas.microsoft.com/office/drawing/2014/main" id="{2FACA104-7FF1-4413-80E0-72BF3E7A6735}"/>
              </a:ext>
            </a:extLst>
          </p:cNvPr>
          <p:cNvSpPr txBox="1"/>
          <p:nvPr userDrawn="1"/>
        </p:nvSpPr>
        <p:spPr>
          <a:xfrm rot="20331935">
            <a:off x="121103" y="1910032"/>
            <a:ext cx="890179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8000" b="1" i="1" dirty="0">
                <a:noFill/>
                <a:latin typeface="맑은 고딕" panose="020B0503020000020004" pitchFamily="50" charset="-127"/>
                <a:ea typeface="+mn-ea"/>
              </a:rPr>
              <a:t>BWG</a:t>
            </a:r>
            <a:r>
              <a:rPr lang="ko-KR" altLang="en-US" sz="8000" b="1" i="1" dirty="0">
                <a:noFill/>
                <a:latin typeface="맑은 고딕" panose="020B0503020000020004" pitchFamily="50" charset="-127"/>
                <a:ea typeface="+mn-ea"/>
              </a:rPr>
              <a:t> </a:t>
            </a:r>
            <a:r>
              <a:rPr lang="en-US" altLang="ko-KR" sz="8000" b="1" i="1" dirty="0">
                <a:noFill/>
                <a:latin typeface="맑은 고딕" panose="020B0503020000020004" pitchFamily="50" charset="-127"/>
                <a:ea typeface="+mn-ea"/>
              </a:rPr>
              <a:t>Confidential</a:t>
            </a:r>
            <a:endParaRPr lang="ko-KR" altLang="en-US" sz="8000" b="1" i="1" dirty="0">
              <a:noFill/>
              <a:latin typeface="맑은 고딕" panose="020B0503020000020004" pitchFamily="50" charset="-127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115176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&amp;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64" descr="지구배경">
            <a:extLst>
              <a:ext uri="{FF2B5EF4-FFF2-40B4-BE49-F238E27FC236}">
                <a16:creationId xmlns:a16="http://schemas.microsoft.com/office/drawing/2014/main" id="{36EB2552-3DE1-45DE-9205-AA1A024AFDDA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 cstate="print">
            <a:duotone>
              <a:srgbClr val="B2B2B2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01" t="14023" r="7065"/>
          <a:stretch/>
        </p:blipFill>
        <p:spPr bwMode="auto">
          <a:xfrm>
            <a:off x="4812193" y="1276448"/>
            <a:ext cx="4331810" cy="3867052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>
            <a:softEdge rad="317500"/>
          </a:effectLst>
        </p:spPr>
      </p:pic>
      <p:sp>
        <p:nvSpPr>
          <p:cNvPr id="7" name="Rectangle 6"/>
          <p:cNvSpPr>
            <a:spLocks noChangeArrowheads="1"/>
          </p:cNvSpPr>
          <p:nvPr userDrawn="1"/>
        </p:nvSpPr>
        <p:spPr bwMode="black">
          <a:xfrm>
            <a:off x="182564" y="4915696"/>
            <a:ext cx="1371600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7" rIns="92075" bIns="46037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marL="0" marR="0" lvl="0" indent="0" algn="l" defTabSz="914401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3D70A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itchFamily="50" charset="-127"/>
                <a:cs typeface="Arial" pitchFamily="34" charset="0"/>
              </a:rPr>
              <a:t>© 2023 Bankware Global</a:t>
            </a:r>
            <a:endParaRPr kumimoji="0" lang="en-US" altLang="ko-KR" sz="1801" b="0" i="0" u="none" strike="noStrike" kern="1200" cap="none" spc="0" normalizeH="0" baseline="0" noProof="0" dirty="0">
              <a:ln>
                <a:noFill/>
              </a:ln>
              <a:solidFill>
                <a:srgbClr val="3D70A3"/>
              </a:solidFill>
              <a:effectLst/>
              <a:uLnTx/>
              <a:uFillTx/>
              <a:latin typeface="맑은 고딕" panose="020B0503020000020004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8" name="Rectangle 6"/>
          <p:cNvSpPr>
            <a:spLocks noChangeArrowheads="1"/>
          </p:cNvSpPr>
          <p:nvPr userDrawn="1"/>
        </p:nvSpPr>
        <p:spPr bwMode="black">
          <a:xfrm>
            <a:off x="6715141" y="4915696"/>
            <a:ext cx="2228857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7" rIns="92075" bIns="46037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marL="0" marR="0" lvl="0" indent="0" algn="r" defTabSz="914401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3D70A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itchFamily="50" charset="-127"/>
                <a:cs typeface="Arial" pitchFamily="34" charset="0"/>
              </a:rPr>
              <a:t>BwG University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ED24185-C800-4979-99D0-B09D8FD4ABE8}"/>
              </a:ext>
            </a:extLst>
          </p:cNvPr>
          <p:cNvSpPr/>
          <p:nvPr userDrawn="1"/>
        </p:nvSpPr>
        <p:spPr bwMode="auto">
          <a:xfrm>
            <a:off x="0" y="2139703"/>
            <a:ext cx="9144000" cy="864096"/>
          </a:xfrm>
          <a:prstGeom prst="rect">
            <a:avLst/>
          </a:prstGeom>
          <a:solidFill>
            <a:srgbClr val="3D70A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marL="0" marR="0" lvl="0" indent="0" algn="ctr" defTabSz="91440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Q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&amp;</a:t>
            </a:r>
            <a:r>
              <a:rPr kumimoji="0" lang="en-US" altLang="ko-KR" sz="3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A</a:t>
            </a:r>
            <a:endParaRPr kumimoji="0" lang="ko-KR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D80C060-08D8-4600-840B-DBD1BD076DF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80" t="4997" r="3568" b="18129"/>
          <a:stretch/>
        </p:blipFill>
        <p:spPr>
          <a:xfrm>
            <a:off x="0" y="0"/>
            <a:ext cx="2333065" cy="1748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7757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OF DOCU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64" descr="지구배경">
            <a:extLst>
              <a:ext uri="{FF2B5EF4-FFF2-40B4-BE49-F238E27FC236}">
                <a16:creationId xmlns:a16="http://schemas.microsoft.com/office/drawing/2014/main" id="{E971763F-4E3C-4510-89CF-2465696E1CBF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 cstate="print">
            <a:duotone>
              <a:srgbClr val="B2B2B2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01" t="14023" r="7065"/>
          <a:stretch/>
        </p:blipFill>
        <p:spPr bwMode="auto">
          <a:xfrm>
            <a:off x="4812193" y="1276448"/>
            <a:ext cx="4331810" cy="3867052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>
            <a:softEdge rad="317500"/>
          </a:effectLst>
        </p:spPr>
      </p:pic>
      <p:sp>
        <p:nvSpPr>
          <p:cNvPr id="4" name="직사각형 3"/>
          <p:cNvSpPr/>
          <p:nvPr userDrawn="1"/>
        </p:nvSpPr>
        <p:spPr bwMode="auto">
          <a:xfrm>
            <a:off x="0" y="2285999"/>
            <a:ext cx="9144000" cy="571504"/>
          </a:xfrm>
          <a:prstGeom prst="rect">
            <a:avLst/>
          </a:prstGeom>
          <a:solidFill>
            <a:srgbClr val="3D70A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marL="0" marR="0" lvl="0" indent="0" algn="ctr" defTabSz="91440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1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END OF DOCUMENT</a:t>
            </a:r>
            <a:endParaRPr kumimoji="0" lang="ko-KR" altLang="en-US" sz="2201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sp>
        <p:nvSpPr>
          <p:cNvPr id="7" name="Rectangle 6"/>
          <p:cNvSpPr>
            <a:spLocks noChangeArrowheads="1"/>
          </p:cNvSpPr>
          <p:nvPr userDrawn="1"/>
        </p:nvSpPr>
        <p:spPr bwMode="black">
          <a:xfrm>
            <a:off x="182564" y="4915696"/>
            <a:ext cx="1371600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7" rIns="92075" bIns="46037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marL="0" marR="0" lvl="0" indent="0" algn="l" defTabSz="914401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3D70A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itchFamily="50" charset="-127"/>
                <a:cs typeface="Arial" pitchFamily="34" charset="0"/>
              </a:rPr>
              <a:t>© 2023 Bankware Global</a:t>
            </a:r>
            <a:endParaRPr kumimoji="0" lang="en-US" altLang="ko-KR" sz="1801" b="0" i="0" u="none" strike="noStrike" kern="1200" cap="none" spc="0" normalizeH="0" baseline="0" noProof="0" dirty="0">
              <a:ln>
                <a:noFill/>
              </a:ln>
              <a:solidFill>
                <a:srgbClr val="3D70A3"/>
              </a:solidFill>
              <a:effectLst/>
              <a:uLnTx/>
              <a:uFillTx/>
              <a:latin typeface="맑은 고딕" panose="020B0503020000020004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8" name="Rectangle 6"/>
          <p:cNvSpPr>
            <a:spLocks noChangeArrowheads="1"/>
          </p:cNvSpPr>
          <p:nvPr userDrawn="1"/>
        </p:nvSpPr>
        <p:spPr bwMode="black">
          <a:xfrm>
            <a:off x="6715141" y="4915696"/>
            <a:ext cx="2228857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7" rIns="92075" bIns="46037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marL="0" marR="0" lvl="0" indent="0" algn="r" defTabSz="914401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3D70A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itchFamily="50" charset="-127"/>
                <a:cs typeface="Arial" pitchFamily="34" charset="0"/>
              </a:rPr>
              <a:t>BwG University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278D8E2-ABB9-4A6F-AF6C-BAD910194FF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80" t="4997" r="3568" b="18129"/>
          <a:stretch/>
        </p:blipFill>
        <p:spPr>
          <a:xfrm>
            <a:off x="0" y="0"/>
            <a:ext cx="2333065" cy="1748117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4558BA52-2629-493C-8276-0EC78B5813BA}"/>
              </a:ext>
            </a:extLst>
          </p:cNvPr>
          <p:cNvGrpSpPr/>
          <p:nvPr userDrawn="1"/>
        </p:nvGrpSpPr>
        <p:grpSpPr>
          <a:xfrm>
            <a:off x="1949649" y="4472222"/>
            <a:ext cx="5244705" cy="288311"/>
            <a:chOff x="1949649" y="4472222"/>
            <a:chExt cx="5244705" cy="288311"/>
          </a:xfrm>
        </p:grpSpPr>
        <p:sp>
          <p:nvSpPr>
            <p:cNvPr id="18" name="Rectangle 6">
              <a:extLst>
                <a:ext uri="{FF2B5EF4-FFF2-40B4-BE49-F238E27FC236}">
                  <a16:creationId xmlns:a16="http://schemas.microsoft.com/office/drawing/2014/main" id="{4108A5AF-2A86-40A2-BD18-E30838A87139}"/>
                </a:ext>
              </a:extLst>
            </p:cNvPr>
            <p:cNvSpPr>
              <a:spLocks noChangeArrowheads="1"/>
            </p:cNvSpPr>
            <p:nvPr userDrawn="1"/>
          </p:nvSpPr>
          <p:spPr bwMode="black">
            <a:xfrm>
              <a:off x="1949649" y="4544961"/>
              <a:ext cx="5244705" cy="2155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 anchor="ctr" anchorCtr="1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marL="0" marR="0" lvl="0" indent="0" algn="ctr" defTabSz="914401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1" b="0" i="1" u="none" strike="noStrike" kern="1200" cap="none" spc="0" normalizeH="0" baseline="0" noProof="0" dirty="0">
                  <a:ln>
                    <a:noFill/>
                  </a:ln>
                  <a:solidFill>
                    <a:srgbClr val="4F81BD">
                      <a:lumMod val="20000"/>
                      <a:lumOff val="80000"/>
                      <a:alpha val="70000"/>
                    </a:srgbClr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MV Boli" panose="02000500030200090000" pitchFamily="2" charset="0"/>
                </a:rPr>
                <a:t>We will grow into a GLOBAL TOP 5 Financial software company!</a:t>
              </a:r>
            </a:p>
          </p:txBody>
        </p:sp>
        <p:sp>
          <p:nvSpPr>
            <p:cNvPr id="19" name="Rectangle 6">
              <a:extLst>
                <a:ext uri="{FF2B5EF4-FFF2-40B4-BE49-F238E27FC236}">
                  <a16:creationId xmlns:a16="http://schemas.microsoft.com/office/drawing/2014/main" id="{98D55AB4-1CE4-4EC2-A74E-51973D331B18}"/>
                </a:ext>
              </a:extLst>
            </p:cNvPr>
            <p:cNvSpPr>
              <a:spLocks noChangeArrowheads="1"/>
            </p:cNvSpPr>
            <p:nvPr userDrawn="1"/>
          </p:nvSpPr>
          <p:spPr bwMode="black">
            <a:xfrm>
              <a:off x="2320233" y="4472222"/>
              <a:ext cx="4503541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reflection endPos="0" dir="5400000" sy="-100000" algn="bl" rotWithShape="0"/>
            </a:effectLst>
          </p:spPr>
          <p:txBody>
            <a:bodyPr wrap="none" lIns="0" tIns="0" rIns="0" bIns="0" anchor="ctr" anchorCtr="1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marL="0" marR="0" lvl="0" indent="0" algn="ctr" defTabSz="914401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1" u="none" strike="noStrike" kern="1200" cap="none" spc="0" normalizeH="0" baseline="0" noProof="0" dirty="0">
                  <a:ln>
                    <a:noFill/>
                  </a:ln>
                  <a:solidFill>
                    <a:srgbClr val="4F81BD">
                      <a:lumMod val="60000"/>
                      <a:lumOff val="40000"/>
                      <a:alpha val="70000"/>
                    </a:srgbClr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MV Boli" panose="02000500030200090000" pitchFamily="2" charset="0"/>
                </a:rPr>
                <a:t>We will grow into a GLOBAL TOP 5 Financial software company!</a:t>
              </a:r>
            </a:p>
          </p:txBody>
        </p:sp>
      </p:grpSp>
      <p:pic>
        <p:nvPicPr>
          <p:cNvPr id="28" name="그림 27">
            <a:extLst>
              <a:ext uri="{FF2B5EF4-FFF2-40B4-BE49-F238E27FC236}">
                <a16:creationId xmlns:a16="http://schemas.microsoft.com/office/drawing/2014/main" id="{EBB25E56-799B-43A4-8E3D-4501E9511EB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2671" y="4096134"/>
            <a:ext cx="1898653" cy="274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398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이미지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83DEDF0-B228-4CAF-BABB-8349C0252D0F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10000">
                <a:schemeClr val="bg1">
                  <a:lumMod val="85000"/>
                </a:schemeClr>
              </a:gs>
              <a:gs pos="100000">
                <a:schemeClr val="bg1">
                  <a:alpha val="74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 dirty="0">
              <a:noFill/>
              <a:latin typeface="+mn-ea"/>
            </a:endParaRPr>
          </a:p>
        </p:txBody>
      </p:sp>
      <p:sp>
        <p:nvSpPr>
          <p:cNvPr id="3" name="TextBox 20">
            <a:extLst>
              <a:ext uri="{FF2B5EF4-FFF2-40B4-BE49-F238E27FC236}">
                <a16:creationId xmlns:a16="http://schemas.microsoft.com/office/drawing/2014/main" id="{83186DEE-EFE1-45A8-B817-B86AC153A44E}"/>
              </a:ext>
            </a:extLst>
          </p:cNvPr>
          <p:cNvSpPr txBox="1"/>
          <p:nvPr userDrawn="1"/>
        </p:nvSpPr>
        <p:spPr>
          <a:xfrm rot="20331935">
            <a:off x="121103" y="1910032"/>
            <a:ext cx="890179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8000" b="1" i="1" dirty="0">
                <a:noFill/>
                <a:latin typeface="맑은 고딕" panose="020B0503020000020004" pitchFamily="50" charset="-127"/>
                <a:ea typeface="+mn-ea"/>
              </a:rPr>
              <a:t>BWG</a:t>
            </a:r>
            <a:r>
              <a:rPr lang="ko-KR" altLang="en-US" sz="8000" b="1" i="1" dirty="0">
                <a:noFill/>
                <a:latin typeface="맑은 고딕" panose="020B0503020000020004" pitchFamily="50" charset="-127"/>
                <a:ea typeface="+mn-ea"/>
              </a:rPr>
              <a:t> </a:t>
            </a:r>
            <a:r>
              <a:rPr lang="en-US" altLang="ko-KR" sz="8000" b="1" i="1" dirty="0">
                <a:noFill/>
                <a:latin typeface="맑은 고딕" panose="020B0503020000020004" pitchFamily="50" charset="-127"/>
                <a:ea typeface="+mn-ea"/>
              </a:rPr>
              <a:t>Confidential</a:t>
            </a:r>
            <a:endParaRPr lang="ko-KR" altLang="en-US" sz="8000" b="1" i="1" dirty="0">
              <a:noFill/>
              <a:latin typeface="맑은 고딕" panose="020B0503020000020004" pitchFamily="50" charset="-127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553693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012609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696810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56" r:id="rId3"/>
    <p:sldLayoutId id="2147483655" r:id="rId4"/>
    <p:sldLayoutId id="2147483672" r:id="rId5"/>
    <p:sldLayoutId id="2147483657" r:id="rId6"/>
    <p:sldLayoutId id="2147483658" r:id="rId7"/>
    <p:sldLayoutId id="2147483675" r:id="rId8"/>
    <p:sldLayoutId id="2147483680" r:id="rId9"/>
  </p:sldLayoutIdLst>
  <p:hf hdr="0" ftr="0" dt="0"/>
  <p:txStyles>
    <p:titleStyle>
      <a:lvl1pPr algn="l" defTabSz="685818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5" indent="-171455" algn="l" defTabSz="685818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64" indent="-171455" algn="l" defTabSz="685818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2pPr>
      <a:lvl3pPr marL="857271" indent="-171455" algn="l" defTabSz="685818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79" indent="-171455" algn="l" defTabSz="685818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49" kern="1200">
          <a:solidFill>
            <a:schemeClr val="tx1"/>
          </a:solidFill>
          <a:latin typeface="+mn-lt"/>
          <a:ea typeface="+mn-ea"/>
          <a:cs typeface="+mn-cs"/>
        </a:defRPr>
      </a:lvl4pPr>
      <a:lvl5pPr marL="1543090" indent="-171455" algn="l" defTabSz="685818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49" kern="1200">
          <a:solidFill>
            <a:schemeClr val="tx1"/>
          </a:solidFill>
          <a:latin typeface="+mn-lt"/>
          <a:ea typeface="+mn-ea"/>
          <a:cs typeface="+mn-cs"/>
        </a:defRPr>
      </a:lvl5pPr>
      <a:lvl6pPr marL="1885997" indent="-171455" algn="l" defTabSz="685818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49" kern="1200">
          <a:solidFill>
            <a:schemeClr val="tx1"/>
          </a:solidFill>
          <a:latin typeface="+mn-lt"/>
          <a:ea typeface="+mn-ea"/>
          <a:cs typeface="+mn-cs"/>
        </a:defRPr>
      </a:lvl6pPr>
      <a:lvl7pPr marL="2228906" indent="-171455" algn="l" defTabSz="685818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49" kern="1200">
          <a:solidFill>
            <a:schemeClr val="tx1"/>
          </a:solidFill>
          <a:latin typeface="+mn-lt"/>
          <a:ea typeface="+mn-ea"/>
          <a:cs typeface="+mn-cs"/>
        </a:defRPr>
      </a:lvl7pPr>
      <a:lvl8pPr marL="2571813" indent="-171455" algn="l" defTabSz="685818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49" kern="1200">
          <a:solidFill>
            <a:schemeClr val="tx1"/>
          </a:solidFill>
          <a:latin typeface="+mn-lt"/>
          <a:ea typeface="+mn-ea"/>
          <a:cs typeface="+mn-cs"/>
        </a:defRPr>
      </a:lvl8pPr>
      <a:lvl9pPr marL="2914723" indent="-171455" algn="l" defTabSz="685818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4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18" rtl="0" eaLnBrk="1" latinLnBrk="1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1pPr>
      <a:lvl2pPr marL="342909" algn="l" defTabSz="685818" rtl="0" eaLnBrk="1" latinLnBrk="1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2pPr>
      <a:lvl3pPr marL="685818" algn="l" defTabSz="685818" rtl="0" eaLnBrk="1" latinLnBrk="1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3pPr>
      <a:lvl4pPr marL="1028726" algn="l" defTabSz="685818" rtl="0" eaLnBrk="1" latinLnBrk="1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4pPr>
      <a:lvl5pPr marL="1371635" algn="l" defTabSz="685818" rtl="0" eaLnBrk="1" latinLnBrk="1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5pPr>
      <a:lvl6pPr marL="1714542" algn="l" defTabSz="685818" rtl="0" eaLnBrk="1" latinLnBrk="1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6pPr>
      <a:lvl7pPr marL="2057453" algn="l" defTabSz="685818" rtl="0" eaLnBrk="1" latinLnBrk="1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7pPr>
      <a:lvl8pPr marL="2400361" algn="l" defTabSz="685818" rtl="0" eaLnBrk="1" latinLnBrk="1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8pPr>
      <a:lvl9pPr marL="2743268" algn="l" defTabSz="685818" rtl="0" eaLnBrk="1" latinLnBrk="1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sv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33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microsoft.com/office/2007/relationships/diagramDrawing" Target="../diagrams/drawing4.xml"/><Relationship Id="rId3" Type="http://schemas.openxmlformats.org/officeDocument/2006/relationships/diagramLayout" Target="../diagrams/layout3.xml"/><Relationship Id="rId7" Type="http://schemas.openxmlformats.org/officeDocument/2006/relationships/image" Target="../media/image22.png"/><Relationship Id="rId12" Type="http://schemas.openxmlformats.org/officeDocument/2006/relationships/diagramColors" Target="../diagrams/colors4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3.xml"/><Relationship Id="rId11" Type="http://schemas.openxmlformats.org/officeDocument/2006/relationships/diagramQuickStyle" Target="../diagrams/quickStyle4.xml"/><Relationship Id="rId5" Type="http://schemas.openxmlformats.org/officeDocument/2006/relationships/diagramColors" Target="../diagrams/colors3.xml"/><Relationship Id="rId10" Type="http://schemas.openxmlformats.org/officeDocument/2006/relationships/diagramLayout" Target="../diagrams/layout4.xml"/><Relationship Id="rId4" Type="http://schemas.openxmlformats.org/officeDocument/2006/relationships/diagramQuickStyle" Target="../diagrams/quickStyle3.xml"/><Relationship Id="rId9" Type="http://schemas.openxmlformats.org/officeDocument/2006/relationships/diagramData" Target="../diagrams/data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jpe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jpe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5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5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5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5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5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5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5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5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5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5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svg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9">
            <a:extLst>
              <a:ext uri="{FF2B5EF4-FFF2-40B4-BE49-F238E27FC236}">
                <a16:creationId xmlns:a16="http://schemas.microsoft.com/office/drawing/2014/main" id="{BF545210-0FAB-4C55-AEE6-CE50AB931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소프트웨어 품질 개론</a:t>
            </a:r>
            <a:endParaRPr lang="ko-KR" altLang="en-US" sz="2400" b="0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975FFB5-0CA5-4983-8B25-C8BE7474AA05}"/>
              </a:ext>
            </a:extLst>
          </p:cNvPr>
          <p:cNvSpPr/>
          <p:nvPr/>
        </p:nvSpPr>
        <p:spPr>
          <a:xfrm>
            <a:off x="8110066" y="1932993"/>
            <a:ext cx="833882" cy="3139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 defTabSz="685818" latinLnBrk="1">
              <a:lnSpc>
                <a:spcPct val="90000"/>
              </a:lnSpc>
              <a:spcBef>
                <a:spcPts val="750"/>
              </a:spcBef>
            </a:pPr>
            <a:r>
              <a:rPr lang="en-US" altLang="ko-KR" sz="1600" kern="0" dirty="0">
                <a:solidFill>
                  <a:srgbClr val="3D70A3"/>
                </a:solidFill>
                <a:latin typeface="맑은 고딕" pitchFamily="50" charset="-127"/>
                <a:cs typeface="Arial" pitchFamily="34" charset="0"/>
              </a:rPr>
              <a:t>(1</a:t>
            </a:r>
            <a:r>
              <a:rPr lang="ko-KR" altLang="en-US" sz="1600" kern="0" dirty="0">
                <a:solidFill>
                  <a:srgbClr val="3D70A3"/>
                </a:solidFill>
                <a:latin typeface="맑은 고딕" pitchFamily="50" charset="-127"/>
                <a:cs typeface="Arial" pitchFamily="34" charset="0"/>
              </a:rPr>
              <a:t>일차</a:t>
            </a:r>
            <a:r>
              <a:rPr lang="en-US" altLang="ko-KR" sz="1600" kern="0" dirty="0">
                <a:solidFill>
                  <a:srgbClr val="3D70A3"/>
                </a:solidFill>
                <a:latin typeface="맑은 고딕" pitchFamily="50" charset="-127"/>
                <a:cs typeface="Arial" pitchFamily="34" charset="0"/>
              </a:rPr>
              <a:t>)</a:t>
            </a:r>
          </a:p>
        </p:txBody>
      </p:sp>
      <p:sp>
        <p:nvSpPr>
          <p:cNvPr id="6" name="내용 개체 틀 7">
            <a:extLst>
              <a:ext uri="{FF2B5EF4-FFF2-40B4-BE49-F238E27FC236}">
                <a16:creationId xmlns:a16="http://schemas.microsoft.com/office/drawing/2014/main" id="{429DDC6F-D927-4D17-8204-6FC3B7A1C02D}"/>
              </a:ext>
            </a:extLst>
          </p:cNvPr>
          <p:cNvSpPr txBox="1">
            <a:spLocks/>
          </p:cNvSpPr>
          <p:nvPr/>
        </p:nvSpPr>
        <p:spPr>
          <a:xfrm>
            <a:off x="2961112" y="2246925"/>
            <a:ext cx="3995948" cy="2457660"/>
          </a:xfrm>
          <a:prstGeom prst="rect">
            <a:avLst/>
          </a:prstGeom>
        </p:spPr>
        <p:txBody>
          <a:bodyPr wrap="square" tIns="46800" anchor="t">
            <a:spAutoFit/>
          </a:bodyPr>
          <a:lstStyle>
            <a:lvl1pPr marL="0" indent="0" algn="r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0" lang="ko-KR" altLang="en-US" sz="2400" b="1" i="0" u="none" strike="noStrike" kern="0" cap="none" spc="0" normalizeH="0" baseline="0" noProof="0" smtClean="0">
                <a:ln>
                  <a:noFill/>
                </a:ln>
                <a:solidFill>
                  <a:srgbClr val="3D70A3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4378" eaLnBrk="0" fontAlgn="base" latinLnBrk="0" hangingPunct="0">
              <a:lnSpc>
                <a:spcPct val="200000"/>
              </a:lnSpc>
              <a:spcBef>
                <a:spcPct val="0"/>
              </a:spcBef>
            </a:pPr>
            <a:r>
              <a:rPr lang="en-US" altLang="ko-KR" sz="1400" dirty="0">
                <a:latin typeface="+mn-ea"/>
                <a:ea typeface="+mn-ea"/>
              </a:rPr>
              <a:t>1</a:t>
            </a:r>
            <a:r>
              <a:rPr lang="ko-KR" altLang="en-US" sz="1400" dirty="0">
                <a:latin typeface="+mn-ea"/>
                <a:ea typeface="+mn-ea"/>
              </a:rPr>
              <a:t>교시</a:t>
            </a:r>
            <a:r>
              <a:rPr lang="en-US" altLang="ko-KR" sz="1400" dirty="0">
                <a:latin typeface="+mn-ea"/>
                <a:ea typeface="+mn-ea"/>
              </a:rPr>
              <a:t>.  </a:t>
            </a:r>
            <a:r>
              <a:rPr lang="ko-KR" altLang="en-US" sz="2000" dirty="0">
                <a:latin typeface="+mn-ea"/>
                <a:ea typeface="+mn-ea"/>
              </a:rPr>
              <a:t>좋은 프로그램</a:t>
            </a:r>
            <a:r>
              <a:rPr lang="ko-KR" altLang="en-US" sz="1100" b="0" dirty="0">
                <a:latin typeface="+mn-ea"/>
                <a:ea typeface="+mn-ea"/>
              </a:rPr>
              <a:t> </a:t>
            </a:r>
            <a:r>
              <a:rPr lang="en-US" altLang="ko-KR" sz="1100" b="0" dirty="0"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(1</a:t>
            </a:r>
            <a:r>
              <a:rPr lang="ko-KR" altLang="en-US" sz="1100" b="0" dirty="0"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시간</a:t>
            </a:r>
            <a:r>
              <a:rPr lang="en-US" altLang="ko-KR" sz="1100" b="0" dirty="0"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)</a:t>
            </a:r>
            <a:endParaRPr lang="en-US" altLang="ko-KR" sz="2000" dirty="0">
              <a:latin typeface="+mn-ea"/>
              <a:ea typeface="+mn-ea"/>
            </a:endParaRPr>
          </a:p>
          <a:p>
            <a:pPr algn="l" defTabSz="914378" eaLnBrk="0" fontAlgn="base" latinLnBrk="0" hangingPunct="0">
              <a:lnSpc>
                <a:spcPct val="200000"/>
              </a:lnSpc>
              <a:spcBef>
                <a:spcPct val="0"/>
              </a:spcBef>
            </a:pPr>
            <a:r>
              <a:rPr lang="en-US" altLang="ko-KR" sz="1400" dirty="0">
                <a:latin typeface="+mn-ea"/>
                <a:ea typeface="+mn-ea"/>
              </a:rPr>
              <a:t>2</a:t>
            </a:r>
            <a:r>
              <a:rPr lang="ko-KR" altLang="en-US" sz="1400" dirty="0">
                <a:latin typeface="+mn-ea"/>
                <a:ea typeface="+mn-ea"/>
              </a:rPr>
              <a:t>교시</a:t>
            </a:r>
            <a:r>
              <a:rPr lang="en-US" altLang="ko-KR" sz="1400" dirty="0">
                <a:latin typeface="+mn-ea"/>
                <a:ea typeface="+mn-ea"/>
              </a:rPr>
              <a:t>.  </a:t>
            </a:r>
            <a:r>
              <a:rPr lang="ko-KR" altLang="en-US" sz="2000" dirty="0">
                <a:latin typeface="+mn-ea"/>
                <a:ea typeface="+mn-ea"/>
              </a:rPr>
              <a:t>코드 리뷰 기법</a:t>
            </a:r>
            <a:r>
              <a:rPr lang="ko-KR" altLang="en-US" sz="1100" b="0" dirty="0">
                <a:latin typeface="+mn-ea"/>
                <a:ea typeface="+mn-ea"/>
              </a:rPr>
              <a:t> </a:t>
            </a:r>
            <a:r>
              <a:rPr lang="en-US" altLang="ko-KR" sz="1100" b="0" dirty="0"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(1</a:t>
            </a:r>
            <a:r>
              <a:rPr lang="ko-KR" altLang="en-US" sz="1100" b="0" dirty="0"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시간</a:t>
            </a:r>
            <a:r>
              <a:rPr lang="en-US" altLang="ko-KR" sz="1100" b="0" dirty="0"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)</a:t>
            </a:r>
          </a:p>
          <a:p>
            <a:pPr algn="l" defTabSz="914378" eaLnBrk="0" fontAlgn="base" latinLnBrk="0" hangingPunct="0">
              <a:lnSpc>
                <a:spcPct val="200000"/>
              </a:lnSpc>
              <a:spcBef>
                <a:spcPct val="0"/>
              </a:spcBef>
            </a:pPr>
            <a:r>
              <a:rPr lang="en-US" altLang="ko-KR" sz="1400" dirty="0">
                <a:latin typeface="+mn-ea"/>
                <a:ea typeface="+mn-ea"/>
              </a:rPr>
              <a:t>3</a:t>
            </a:r>
            <a:r>
              <a:rPr lang="ko-KR" altLang="en-US" sz="1400" dirty="0">
                <a:latin typeface="+mn-ea"/>
                <a:ea typeface="+mn-ea"/>
              </a:rPr>
              <a:t>교시</a:t>
            </a:r>
            <a:r>
              <a:rPr lang="en-US" altLang="ko-KR" sz="1400" dirty="0">
                <a:latin typeface="+mn-ea"/>
                <a:ea typeface="+mn-ea"/>
              </a:rPr>
              <a:t>.  </a:t>
            </a:r>
            <a:r>
              <a:rPr lang="ko-KR" altLang="en-US" sz="2000" dirty="0">
                <a:latin typeface="+mn-ea"/>
                <a:ea typeface="+mn-ea"/>
              </a:rPr>
              <a:t>코드 리팩토링 기법</a:t>
            </a:r>
            <a:r>
              <a:rPr lang="ko-KR" altLang="en-US" sz="1100" b="0" dirty="0">
                <a:latin typeface="+mn-ea"/>
                <a:ea typeface="+mn-ea"/>
              </a:rPr>
              <a:t> </a:t>
            </a:r>
            <a:r>
              <a:rPr lang="en-US" altLang="ko-KR" sz="1100" b="0" dirty="0"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(2</a:t>
            </a:r>
            <a:r>
              <a:rPr lang="ko-KR" altLang="en-US" sz="1100" b="0" dirty="0"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시간</a:t>
            </a:r>
            <a:r>
              <a:rPr lang="en-US" altLang="ko-KR" sz="1100" b="0" dirty="0"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)</a:t>
            </a:r>
          </a:p>
          <a:p>
            <a:pPr algn="l" defTabSz="914378" eaLnBrk="0" fontAlgn="base" latinLnBrk="0" hangingPunct="0">
              <a:lnSpc>
                <a:spcPct val="200000"/>
              </a:lnSpc>
              <a:spcBef>
                <a:spcPct val="0"/>
              </a:spcBef>
            </a:pPr>
            <a:r>
              <a:rPr lang="en-US" altLang="ko-KR" sz="1400" dirty="0">
                <a:latin typeface="+mn-ea"/>
              </a:rPr>
              <a:t>4</a:t>
            </a:r>
            <a:r>
              <a:rPr lang="ko-KR" altLang="en-US" sz="1400" dirty="0">
                <a:latin typeface="+mn-ea"/>
              </a:rPr>
              <a:t>교시</a:t>
            </a:r>
            <a:r>
              <a:rPr lang="en-US" altLang="ko-KR" sz="1400" dirty="0">
                <a:latin typeface="+mn-ea"/>
              </a:rPr>
              <a:t>.  </a:t>
            </a:r>
            <a:r>
              <a:rPr lang="ko-KR" altLang="en-US" sz="2000" dirty="0">
                <a:latin typeface="+mn-ea"/>
              </a:rPr>
              <a:t>코드속의 나쁜 냄새</a:t>
            </a:r>
            <a:r>
              <a:rPr lang="ko-KR" altLang="en-US" sz="1100" b="0" dirty="0">
                <a:latin typeface="+mn-ea"/>
              </a:rPr>
              <a:t> </a:t>
            </a:r>
            <a:r>
              <a:rPr lang="en-US" altLang="ko-KR" sz="1100" b="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(2</a:t>
            </a:r>
            <a:r>
              <a:rPr lang="ko-KR" altLang="en-US" sz="1100" b="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시간</a:t>
            </a:r>
            <a:r>
              <a:rPr lang="en-US" altLang="ko-KR" sz="1100" b="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43817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CFA30576-8896-482A-8D98-2C7BF1455B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4465" y="2341133"/>
            <a:ext cx="3349534" cy="2512151"/>
          </a:xfrm>
          <a:prstGeom prst="rect">
            <a:avLst/>
          </a:prstGeom>
          <a:effectLst>
            <a:softEdge rad="635000"/>
          </a:effectLst>
        </p:spPr>
      </p:pic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FCA4CAD-A2BA-4224-A911-95ABCF6D9D86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무리한 요구</a:t>
            </a:r>
          </a:p>
          <a:p>
            <a:pPr lvl="1"/>
            <a:r>
              <a:rPr lang="ko-KR" altLang="en-US" dirty="0"/>
              <a:t>고객은 무리한 요구사항과 일정을 내놓으며 기한 내에 개발하기를 원한다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관리자는 무리한 요구사항과 일정을 요구함과 동시에 좋은 코드를 원한다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나쁜 코드 양산</a:t>
            </a:r>
          </a:p>
          <a:p>
            <a:pPr lvl="1"/>
            <a:r>
              <a:rPr lang="ko-KR" altLang="en-US" dirty="0"/>
              <a:t>개발자는 기한을 맞추려면 나쁜 코드를 양산할 수 밖에 없다고 합리화 한다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이번 프로젝트는 망했어</a:t>
            </a:r>
            <a:r>
              <a:rPr lang="en-US" altLang="ko-KR" dirty="0"/>
              <a:t>. </a:t>
            </a:r>
            <a:r>
              <a:rPr lang="ko-KR" altLang="en-US" dirty="0"/>
              <a:t>대충 빨리 끝내고 나가자</a:t>
            </a:r>
            <a:r>
              <a:rPr lang="en-US" altLang="ko-KR" dirty="0"/>
              <a:t>…</a:t>
            </a:r>
          </a:p>
          <a:p>
            <a:pPr lvl="1"/>
            <a:r>
              <a:rPr lang="ko-KR" altLang="en-US" dirty="0"/>
              <a:t>오히려 나쁜 코드가 프로젝트 일정을 늦춘다는 사실을 </a:t>
            </a:r>
            <a:r>
              <a:rPr lang="ko-KR" altLang="en-US" dirty="0">
                <a:effectLst>
                  <a:glow rad="228600">
                    <a:schemeClr val="bg1">
                      <a:alpha val="90000"/>
                    </a:schemeClr>
                  </a:glow>
                </a:effectLst>
              </a:rPr>
              <a:t>알고 있으면서도</a:t>
            </a:r>
            <a:r>
              <a:rPr lang="en-US" altLang="ko-KR" dirty="0">
                <a:effectLst>
                  <a:glow rad="228600">
                    <a:schemeClr val="bg1">
                      <a:alpha val="90000"/>
                    </a:schemeClr>
                  </a:glow>
                </a:effectLst>
              </a:rPr>
              <a:t>,</a:t>
            </a:r>
            <a:r>
              <a:rPr lang="ko-KR" altLang="en-US" dirty="0">
                <a:effectLst>
                  <a:glow rad="228600">
                    <a:schemeClr val="bg1">
                      <a:alpha val="90000"/>
                    </a:schemeClr>
                  </a:glow>
                </a:effectLst>
              </a:rPr>
              <a:t> 지금 당장 개발을 빨리 끝</a:t>
            </a:r>
            <a:r>
              <a:rPr lang="ko-KR" altLang="en-US" dirty="0"/>
              <a:t>내기 위해 좋은 코드를 개발하기 위한 시간을 들이지 않는다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변하지 않는 명제</a:t>
            </a:r>
          </a:p>
          <a:p>
            <a:pPr lvl="1"/>
            <a:r>
              <a:rPr lang="ko-KR" altLang="en-US" dirty="0"/>
              <a:t>좋은 코드를 사수하는 일은 개발자의 책임이고</a:t>
            </a:r>
            <a:r>
              <a:rPr lang="en-US" altLang="ko-KR" dirty="0"/>
              <a:t>,</a:t>
            </a:r>
          </a:p>
          <a:p>
            <a:pPr lvl="1"/>
            <a:r>
              <a:rPr lang="ko-KR" altLang="en-US" dirty="0"/>
              <a:t>언제나 깨끗한 코드를 유지하려는 것은 개발자의 습관이다</a:t>
            </a:r>
            <a:r>
              <a:rPr lang="en-US" altLang="ko-KR" dirty="0"/>
              <a:t>.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1670C81-D5D2-4072-98FA-4CE2074802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200" dirty="0"/>
              <a:t>원초적 난제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0B01097-2CBD-40E9-91F5-326A6E67F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1" latinLnBrk="1"/>
            <a:fld id="{A5476106-E57E-47AA-8FE6-6CFF599F3012}" type="slidenum">
              <a:rPr lang="en-US" altLang="ko-KR" smtClean="0"/>
              <a:pPr defTabSz="914401" latinLnBrk="1"/>
              <a:t>10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32415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7C63D4B5-6759-401A-8149-ADA7B6D54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개념 정리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872CC78-9930-41B4-99BB-BB7279C00A1D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50001" y="535783"/>
            <a:ext cx="5832997" cy="4248000"/>
          </a:xfrm>
        </p:spPr>
        <p:txBody>
          <a:bodyPr/>
          <a:lstStyle/>
          <a:p>
            <a:r>
              <a:rPr lang="en-US" altLang="ko-KR" dirty="0"/>
              <a:t>TDD (Test Driven Development)</a:t>
            </a:r>
          </a:p>
          <a:p>
            <a:pPr lvl="1"/>
            <a:r>
              <a:rPr lang="ko-KR" altLang="en-US" dirty="0"/>
              <a:t>테스트 주도 개발</a:t>
            </a:r>
          </a:p>
          <a:p>
            <a:pPr lvl="1"/>
            <a:r>
              <a:rPr lang="ko-KR" altLang="en-US" dirty="0"/>
              <a:t>리팩토링이 포함된 개념</a:t>
            </a:r>
          </a:p>
          <a:p>
            <a:r>
              <a:rPr lang="en-US" altLang="ko-KR" dirty="0"/>
              <a:t>ATDD (Acceptance Test Driven Development)</a:t>
            </a:r>
          </a:p>
          <a:p>
            <a:pPr lvl="1"/>
            <a:r>
              <a:rPr lang="ko-KR" altLang="en-US" dirty="0"/>
              <a:t>인수 테스트 주도 개발</a:t>
            </a:r>
          </a:p>
          <a:p>
            <a:pPr lvl="1"/>
            <a:r>
              <a:rPr lang="en-US" altLang="ko-KR" dirty="0"/>
              <a:t>TDD</a:t>
            </a:r>
            <a:r>
              <a:rPr lang="ko-KR" altLang="en-US" dirty="0"/>
              <a:t>의 범위를 코드 수준에서 기능 테스트 수준까지 확장한 것</a:t>
            </a:r>
          </a:p>
          <a:p>
            <a:pPr lvl="1"/>
            <a:r>
              <a:rPr lang="en-US" altLang="ko-KR" dirty="0"/>
              <a:t>UI </a:t>
            </a:r>
            <a:r>
              <a:rPr lang="ko-KR" altLang="en-US" dirty="0"/>
              <a:t>레벨이 아닌 </a:t>
            </a:r>
            <a:r>
              <a:rPr lang="en-US" altLang="ko-KR" dirty="0"/>
              <a:t>API </a:t>
            </a:r>
            <a:r>
              <a:rPr lang="ko-KR" altLang="en-US" dirty="0"/>
              <a:t>레벨에서 테스트 작성</a:t>
            </a:r>
          </a:p>
          <a:p>
            <a:r>
              <a:rPr lang="en-US" altLang="ko-KR" dirty="0"/>
              <a:t>UAT (User Acceptance Test)</a:t>
            </a:r>
          </a:p>
          <a:p>
            <a:pPr lvl="1"/>
            <a:r>
              <a:rPr lang="ko-KR" altLang="en-US" dirty="0"/>
              <a:t>실제 사용자 환경에서 사용자의 입장으로 테스트하는 것</a:t>
            </a:r>
          </a:p>
          <a:p>
            <a:pPr lvl="1"/>
            <a:r>
              <a:rPr lang="ko-KR" altLang="en-US" dirty="0"/>
              <a:t>시스템의 인수를 위해 기능적</a:t>
            </a:r>
            <a:r>
              <a:rPr lang="en-US" altLang="ko-KR" dirty="0"/>
              <a:t>/</a:t>
            </a:r>
            <a:r>
              <a:rPr lang="ko-KR" altLang="en-US" dirty="0"/>
              <a:t>비기능적 요구 사항을 사용자가 직접 테스트하여 개발이 완료되었음을 증명하는 테스트</a:t>
            </a: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3EF86CE9-6EE4-4DA8-8C6F-CC28795A12A7}"/>
              </a:ext>
            </a:extLst>
          </p:cNvPr>
          <p:cNvSpPr/>
          <p:nvPr/>
        </p:nvSpPr>
        <p:spPr>
          <a:xfrm>
            <a:off x="6056390" y="2614592"/>
            <a:ext cx="900000" cy="396000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586" tIns="14586" rIns="14586" bIns="14586" numCol="1" spcCol="1270" anchor="ctr" anchorCtr="0">
            <a:noAutofit/>
          </a:bodyPr>
          <a:lstStyle/>
          <a:p>
            <a:pPr marL="0" lvl="0" indent="0" algn="ctr" defTabSz="3111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ko-KR" altLang="en-US" sz="1000" b="1" kern="1200" dirty="0">
                <a:latin typeface="+mn-ea"/>
              </a:rPr>
              <a:t>상품정보 배포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30D1B615-426D-4D51-A943-0CD1BDBC4ADC}"/>
              </a:ext>
            </a:extLst>
          </p:cNvPr>
          <p:cNvSpPr/>
          <p:nvPr/>
        </p:nvSpPr>
        <p:spPr>
          <a:xfrm>
            <a:off x="7154390" y="1448507"/>
            <a:ext cx="756000" cy="36000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586" tIns="14586" rIns="14586" bIns="14586" numCol="1" spcCol="1270" anchor="ctr" anchorCtr="0">
            <a:noAutofit/>
          </a:bodyPr>
          <a:lstStyle/>
          <a:p>
            <a:pPr marL="0" lvl="0" indent="0" algn="ctr" defTabSz="3111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ko-KR" altLang="en-US" sz="800" b="1" kern="1200" dirty="0">
                <a:latin typeface="+mn-ea"/>
              </a:rPr>
              <a:t>개발과제 정의</a:t>
            </a: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9C0602B0-D775-4BC3-8431-5F525944135B}"/>
              </a:ext>
            </a:extLst>
          </p:cNvPr>
          <p:cNvSpPr/>
          <p:nvPr/>
        </p:nvSpPr>
        <p:spPr>
          <a:xfrm>
            <a:off x="8242438" y="1094420"/>
            <a:ext cx="648000" cy="32400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586" tIns="14586" rIns="14586" bIns="14586" numCol="1" spcCol="1270" anchor="ctr" anchorCtr="0">
            <a:noAutofit/>
          </a:bodyPr>
          <a:lstStyle/>
          <a:p>
            <a:pPr marL="0" lvl="0" indent="0" algn="ctr" defTabSz="3111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ko-KR" altLang="en-US" sz="700" kern="1200" dirty="0">
                <a:solidFill>
                  <a:schemeClr val="bg1"/>
                </a:solidFill>
                <a:latin typeface="+mn-ea"/>
              </a:rPr>
              <a:t>개발과제 신규</a:t>
            </a: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38A21C4B-1000-417D-8E23-8DDE6462AD6C}"/>
              </a:ext>
            </a:extLst>
          </p:cNvPr>
          <p:cNvSpPr/>
          <p:nvPr/>
        </p:nvSpPr>
        <p:spPr>
          <a:xfrm>
            <a:off x="8242438" y="1492606"/>
            <a:ext cx="648000" cy="32400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586" tIns="14586" rIns="14586" bIns="14586" numCol="1" spcCol="1270" anchor="ctr" anchorCtr="0">
            <a:noAutofit/>
          </a:bodyPr>
          <a:lstStyle/>
          <a:p>
            <a:pPr marL="0" lvl="0" indent="0" algn="ctr" defTabSz="3111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ko-KR" altLang="en-US" sz="700" kern="1200" dirty="0">
                <a:solidFill>
                  <a:schemeClr val="bg1"/>
                </a:solidFill>
                <a:latin typeface="+mn-ea"/>
              </a:rPr>
              <a:t>개발과제 정보 저장</a:t>
            </a: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210D6474-C304-493B-B5A9-02280C734396}"/>
              </a:ext>
            </a:extLst>
          </p:cNvPr>
          <p:cNvSpPr/>
          <p:nvPr/>
        </p:nvSpPr>
        <p:spPr>
          <a:xfrm>
            <a:off x="7154390" y="2643065"/>
            <a:ext cx="756000" cy="36000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586" tIns="14586" rIns="14586" bIns="14586" numCol="1" spcCol="1270" anchor="ctr" anchorCtr="0">
            <a:noAutofit/>
          </a:bodyPr>
          <a:lstStyle/>
          <a:p>
            <a:pPr marL="0" lvl="0" indent="0" algn="ctr" defTabSz="3111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ko-KR" altLang="en-US" sz="800" b="1" kern="1200" dirty="0">
                <a:latin typeface="+mn-ea"/>
              </a:rPr>
              <a:t>상품 정의</a:t>
            </a: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A774564E-A045-43B6-A82A-E7997342A2E7}"/>
              </a:ext>
            </a:extLst>
          </p:cNvPr>
          <p:cNvSpPr/>
          <p:nvPr/>
        </p:nvSpPr>
        <p:spPr>
          <a:xfrm>
            <a:off x="8242438" y="1890792"/>
            <a:ext cx="648000" cy="32400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586" tIns="14586" rIns="14586" bIns="14586" numCol="1" spcCol="1270" anchor="ctr" anchorCtr="0">
            <a:noAutofit/>
          </a:bodyPr>
          <a:lstStyle/>
          <a:p>
            <a:pPr marL="0" lvl="0" indent="0" algn="ctr" defTabSz="3111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ko-KR" altLang="en-US" sz="700" kern="1200" dirty="0">
                <a:solidFill>
                  <a:schemeClr val="bg1"/>
                </a:solidFill>
                <a:latin typeface="+mn-ea"/>
              </a:rPr>
              <a:t>상품 신규</a:t>
            </a: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37272E54-3D8D-4D99-BEF9-175C97DEEC98}"/>
              </a:ext>
            </a:extLst>
          </p:cNvPr>
          <p:cNvSpPr/>
          <p:nvPr/>
        </p:nvSpPr>
        <p:spPr>
          <a:xfrm>
            <a:off x="8242438" y="2288978"/>
            <a:ext cx="648000" cy="32400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586" tIns="14586" rIns="14586" bIns="14586" numCol="1" spcCol="1270" anchor="ctr" anchorCtr="0">
            <a:noAutofit/>
          </a:bodyPr>
          <a:lstStyle/>
          <a:p>
            <a:pPr marL="0" lvl="0" indent="0" algn="ctr" defTabSz="3111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ko-KR" altLang="en-US" sz="700" kern="1200" dirty="0">
                <a:solidFill>
                  <a:schemeClr val="bg1"/>
                </a:solidFill>
                <a:latin typeface="+mn-ea"/>
              </a:rPr>
              <a:t>상품 값 변경</a:t>
            </a: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1B5331C4-A69C-4078-B8B9-8C358EDA8400}"/>
              </a:ext>
            </a:extLst>
          </p:cNvPr>
          <p:cNvSpPr/>
          <p:nvPr/>
        </p:nvSpPr>
        <p:spPr>
          <a:xfrm>
            <a:off x="8242438" y="2687164"/>
            <a:ext cx="648000" cy="32400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586" tIns="14586" rIns="14586" bIns="14586" numCol="1" spcCol="1270" anchor="ctr" anchorCtr="0">
            <a:noAutofit/>
          </a:bodyPr>
          <a:lstStyle/>
          <a:p>
            <a:pPr marL="0" lvl="0" indent="0" algn="ctr" defTabSz="3111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ko-KR" altLang="en-US" sz="700" kern="1200" dirty="0">
                <a:solidFill>
                  <a:schemeClr val="bg1"/>
                </a:solidFill>
                <a:latin typeface="+mn-ea"/>
              </a:rPr>
              <a:t>조건 신규</a:t>
            </a: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A2673C53-EF97-416F-AEEB-D5F5A9BE6D8E}"/>
              </a:ext>
            </a:extLst>
          </p:cNvPr>
          <p:cNvSpPr/>
          <p:nvPr/>
        </p:nvSpPr>
        <p:spPr>
          <a:xfrm>
            <a:off x="8242438" y="3085350"/>
            <a:ext cx="648000" cy="32400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586" tIns="14586" rIns="14586" bIns="14586" numCol="1" spcCol="1270" anchor="ctr" anchorCtr="0">
            <a:noAutofit/>
          </a:bodyPr>
          <a:lstStyle/>
          <a:p>
            <a:pPr marL="0" lvl="0" indent="0" algn="ctr" defTabSz="3111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ko-KR" altLang="en-US" sz="700" kern="1200" dirty="0">
                <a:solidFill>
                  <a:schemeClr val="bg1"/>
                </a:solidFill>
                <a:latin typeface="+mn-ea"/>
              </a:rPr>
              <a:t>조건 값 변경</a:t>
            </a: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16DA44D4-6AAE-4AB5-AB55-6FDFD93A30D3}"/>
              </a:ext>
            </a:extLst>
          </p:cNvPr>
          <p:cNvSpPr/>
          <p:nvPr/>
        </p:nvSpPr>
        <p:spPr>
          <a:xfrm>
            <a:off x="7154390" y="3837623"/>
            <a:ext cx="756000" cy="36000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586" tIns="14586" rIns="14586" bIns="14586" numCol="1" spcCol="1270" anchor="ctr" anchorCtr="0">
            <a:noAutofit/>
          </a:bodyPr>
          <a:lstStyle/>
          <a:p>
            <a:pPr marL="0" lvl="0" indent="0" algn="ctr" defTabSz="3111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ko-KR" altLang="en-US" sz="800" b="1" kern="1200" dirty="0">
                <a:latin typeface="+mn-ea"/>
              </a:rPr>
              <a:t>상품 배포</a:t>
            </a: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67F43467-EE02-4622-A545-9FCCB3FF0AB6}"/>
              </a:ext>
            </a:extLst>
          </p:cNvPr>
          <p:cNvSpPr/>
          <p:nvPr/>
        </p:nvSpPr>
        <p:spPr>
          <a:xfrm>
            <a:off x="8242438" y="3483536"/>
            <a:ext cx="648000" cy="32400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586" tIns="14586" rIns="14586" bIns="14586" numCol="1" spcCol="1270" anchor="ctr" anchorCtr="0">
            <a:noAutofit/>
          </a:bodyPr>
          <a:lstStyle/>
          <a:p>
            <a:pPr marL="0" lvl="0" indent="0" algn="ctr" defTabSz="3111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ko-KR" altLang="en-US" sz="700" kern="1200" dirty="0">
                <a:solidFill>
                  <a:schemeClr val="bg1"/>
                </a:solidFill>
                <a:latin typeface="+mn-ea"/>
              </a:rPr>
              <a:t>배포과제 신규</a:t>
            </a: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82C63D97-F717-4385-B992-AA7B6AC7808E}"/>
              </a:ext>
            </a:extLst>
          </p:cNvPr>
          <p:cNvSpPr/>
          <p:nvPr/>
        </p:nvSpPr>
        <p:spPr>
          <a:xfrm>
            <a:off x="8242438" y="3881722"/>
            <a:ext cx="648000" cy="32400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586" tIns="14586" rIns="14586" bIns="14586" numCol="1" spcCol="1270" anchor="ctr" anchorCtr="0">
            <a:noAutofit/>
          </a:bodyPr>
          <a:lstStyle/>
          <a:p>
            <a:pPr marL="0" lvl="0" indent="0" algn="ctr" defTabSz="3111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ko-KR" altLang="en-US" sz="700" kern="1200" dirty="0">
                <a:solidFill>
                  <a:schemeClr val="bg1"/>
                </a:solidFill>
                <a:latin typeface="+mn-ea"/>
              </a:rPr>
              <a:t>개발과제 연결</a:t>
            </a:r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EDC7C9AE-6847-4EDB-BDB3-24BE6D9E54FE}"/>
              </a:ext>
            </a:extLst>
          </p:cNvPr>
          <p:cNvSpPr/>
          <p:nvPr/>
        </p:nvSpPr>
        <p:spPr>
          <a:xfrm>
            <a:off x="8242438" y="4279907"/>
            <a:ext cx="648000" cy="32400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586" tIns="14586" rIns="14586" bIns="14586" numCol="1" spcCol="1270" anchor="ctr" anchorCtr="0">
            <a:noAutofit/>
          </a:bodyPr>
          <a:lstStyle/>
          <a:p>
            <a:pPr marL="0" lvl="0" indent="0" algn="ctr" defTabSz="3111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ko-KR" altLang="en-US" sz="700" kern="1200" dirty="0">
                <a:solidFill>
                  <a:schemeClr val="bg1"/>
                </a:solidFill>
                <a:latin typeface="+mn-ea"/>
              </a:rPr>
              <a:t>배포 실행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D2A5242-75A5-4152-AB31-7C72E0DEB83F}"/>
              </a:ext>
            </a:extLst>
          </p:cNvPr>
          <p:cNvSpPr txBox="1"/>
          <p:nvPr/>
        </p:nvSpPr>
        <p:spPr>
          <a:xfrm>
            <a:off x="6364524" y="2446273"/>
            <a:ext cx="283732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UAT</a:t>
            </a:r>
            <a:endParaRPr lang="ko-KR" altLang="en-US" sz="11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8BB248C-8D3D-4C72-BA31-A90F5DF80FFE}"/>
              </a:ext>
            </a:extLst>
          </p:cNvPr>
          <p:cNvSpPr txBox="1"/>
          <p:nvPr/>
        </p:nvSpPr>
        <p:spPr>
          <a:xfrm>
            <a:off x="7336692" y="1273186"/>
            <a:ext cx="392735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ATDD</a:t>
            </a:r>
            <a:endParaRPr lang="ko-KR" altLang="en-US" sz="11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C04E93E-E5A8-4070-AA8C-B263CB5ED1B5}"/>
              </a:ext>
            </a:extLst>
          </p:cNvPr>
          <p:cNvSpPr txBox="1"/>
          <p:nvPr/>
        </p:nvSpPr>
        <p:spPr>
          <a:xfrm>
            <a:off x="8419763" y="925143"/>
            <a:ext cx="293350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TDD</a:t>
            </a:r>
            <a:endParaRPr lang="ko-KR" altLang="en-US" sz="11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CC0C0DF8-6A96-48A4-B88D-A6A898F6AE2B}"/>
              </a:ext>
            </a:extLst>
          </p:cNvPr>
          <p:cNvCxnSpPr>
            <a:cxnSpLocks/>
            <a:stCxn id="38" idx="3"/>
            <a:endCxn id="44" idx="1"/>
          </p:cNvCxnSpPr>
          <p:nvPr/>
        </p:nvCxnSpPr>
        <p:spPr>
          <a:xfrm>
            <a:off x="7910390" y="4017623"/>
            <a:ext cx="332048" cy="424284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19C0A28B-C110-4125-923D-29E8429DD311}"/>
              </a:ext>
            </a:extLst>
          </p:cNvPr>
          <p:cNvCxnSpPr>
            <a:cxnSpLocks/>
            <a:stCxn id="38" idx="3"/>
            <a:endCxn id="42" idx="1"/>
          </p:cNvCxnSpPr>
          <p:nvPr/>
        </p:nvCxnSpPr>
        <p:spPr>
          <a:xfrm>
            <a:off x="7910390" y="4017623"/>
            <a:ext cx="332048" cy="26099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EADA2ED5-B6AA-4732-BD3C-BEA376ACDC37}"/>
              </a:ext>
            </a:extLst>
          </p:cNvPr>
          <p:cNvCxnSpPr>
            <a:cxnSpLocks/>
            <a:stCxn id="38" idx="3"/>
            <a:endCxn id="40" idx="1"/>
          </p:cNvCxnSpPr>
          <p:nvPr/>
        </p:nvCxnSpPr>
        <p:spPr>
          <a:xfrm flipV="1">
            <a:off x="7910390" y="3645536"/>
            <a:ext cx="332048" cy="372087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D4585BD9-F04A-41A6-864A-2A0E482B3358}"/>
              </a:ext>
            </a:extLst>
          </p:cNvPr>
          <p:cNvCxnSpPr>
            <a:cxnSpLocks/>
            <a:stCxn id="28" idx="3"/>
            <a:endCxn id="36" idx="1"/>
          </p:cNvCxnSpPr>
          <p:nvPr/>
        </p:nvCxnSpPr>
        <p:spPr>
          <a:xfrm>
            <a:off x="7910390" y="2823065"/>
            <a:ext cx="332048" cy="424285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C70786C7-A0BB-4857-847F-59C0C0A5A06B}"/>
              </a:ext>
            </a:extLst>
          </p:cNvPr>
          <p:cNvCxnSpPr>
            <a:cxnSpLocks/>
            <a:stCxn id="28" idx="3"/>
            <a:endCxn id="34" idx="1"/>
          </p:cNvCxnSpPr>
          <p:nvPr/>
        </p:nvCxnSpPr>
        <p:spPr>
          <a:xfrm>
            <a:off x="7910390" y="2823065"/>
            <a:ext cx="332048" cy="26099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96E39EFE-8B33-4F3D-BFA9-0D3104F4AF81}"/>
              </a:ext>
            </a:extLst>
          </p:cNvPr>
          <p:cNvCxnSpPr>
            <a:cxnSpLocks/>
            <a:stCxn id="28" idx="3"/>
            <a:endCxn id="32" idx="1"/>
          </p:cNvCxnSpPr>
          <p:nvPr/>
        </p:nvCxnSpPr>
        <p:spPr>
          <a:xfrm flipV="1">
            <a:off x="7910390" y="2450978"/>
            <a:ext cx="332048" cy="372087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76524188-69A9-4FFA-9F5D-91FA146CAD30}"/>
              </a:ext>
            </a:extLst>
          </p:cNvPr>
          <p:cNvCxnSpPr>
            <a:cxnSpLocks/>
            <a:stCxn id="22" idx="3"/>
            <a:endCxn id="30" idx="1"/>
          </p:cNvCxnSpPr>
          <p:nvPr/>
        </p:nvCxnSpPr>
        <p:spPr>
          <a:xfrm>
            <a:off x="7910390" y="1628507"/>
            <a:ext cx="332048" cy="424285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8F34F1AE-1EF9-4E97-A128-04D4E2E33AEC}"/>
              </a:ext>
            </a:extLst>
          </p:cNvPr>
          <p:cNvCxnSpPr>
            <a:cxnSpLocks/>
            <a:stCxn id="22" idx="3"/>
            <a:endCxn id="26" idx="1"/>
          </p:cNvCxnSpPr>
          <p:nvPr/>
        </p:nvCxnSpPr>
        <p:spPr>
          <a:xfrm>
            <a:off x="7910390" y="1628507"/>
            <a:ext cx="332048" cy="26099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ADFFDD4C-74FF-47CE-A61D-09414581616E}"/>
              </a:ext>
            </a:extLst>
          </p:cNvPr>
          <p:cNvCxnSpPr>
            <a:cxnSpLocks/>
            <a:stCxn id="22" idx="3"/>
            <a:endCxn id="24" idx="1"/>
          </p:cNvCxnSpPr>
          <p:nvPr/>
        </p:nvCxnSpPr>
        <p:spPr>
          <a:xfrm flipV="1">
            <a:off x="7910390" y="1256420"/>
            <a:ext cx="332048" cy="372087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연결선 80">
            <a:extLst>
              <a:ext uri="{FF2B5EF4-FFF2-40B4-BE49-F238E27FC236}">
                <a16:creationId xmlns:a16="http://schemas.microsoft.com/office/drawing/2014/main" id="{9FE5B9FF-3280-4060-8B04-127FC55D7E38}"/>
              </a:ext>
            </a:extLst>
          </p:cNvPr>
          <p:cNvCxnSpPr>
            <a:cxnSpLocks/>
            <a:stCxn id="20" idx="3"/>
            <a:endCxn id="22" idx="1"/>
          </p:cNvCxnSpPr>
          <p:nvPr/>
        </p:nvCxnSpPr>
        <p:spPr>
          <a:xfrm flipV="1">
            <a:off x="6956390" y="1628507"/>
            <a:ext cx="198000" cy="1184085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연결선 83">
            <a:extLst>
              <a:ext uri="{FF2B5EF4-FFF2-40B4-BE49-F238E27FC236}">
                <a16:creationId xmlns:a16="http://schemas.microsoft.com/office/drawing/2014/main" id="{FBE2BA0C-F841-4042-A111-CC39B332CAD8}"/>
              </a:ext>
            </a:extLst>
          </p:cNvPr>
          <p:cNvCxnSpPr>
            <a:cxnSpLocks/>
            <a:stCxn id="20" idx="3"/>
            <a:endCxn id="28" idx="1"/>
          </p:cNvCxnSpPr>
          <p:nvPr/>
        </p:nvCxnSpPr>
        <p:spPr>
          <a:xfrm>
            <a:off x="6956390" y="2812592"/>
            <a:ext cx="198000" cy="10473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연결선 86">
            <a:extLst>
              <a:ext uri="{FF2B5EF4-FFF2-40B4-BE49-F238E27FC236}">
                <a16:creationId xmlns:a16="http://schemas.microsoft.com/office/drawing/2014/main" id="{7594F414-9E18-4AF0-814B-735A33E076E5}"/>
              </a:ext>
            </a:extLst>
          </p:cNvPr>
          <p:cNvCxnSpPr>
            <a:cxnSpLocks/>
            <a:stCxn id="20" idx="3"/>
            <a:endCxn id="38" idx="1"/>
          </p:cNvCxnSpPr>
          <p:nvPr/>
        </p:nvCxnSpPr>
        <p:spPr>
          <a:xfrm>
            <a:off x="6956390" y="2812592"/>
            <a:ext cx="198000" cy="1205031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7392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1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4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7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6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9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2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20" grpId="0" animBg="1"/>
      <p:bldP spid="22" grpId="0" animBg="1"/>
      <p:bldP spid="24" grpId="0" animBg="1"/>
      <p:bldP spid="26" grpId="0" animBg="1"/>
      <p:bldP spid="28" grpId="0" animBg="1"/>
      <p:bldP spid="30" grpId="0" animBg="1"/>
      <p:bldP spid="32" grpId="0" animBg="1"/>
      <p:bldP spid="34" grpId="0" animBg="1"/>
      <p:bldP spid="36" grpId="0" animBg="1"/>
      <p:bldP spid="38" grpId="0" animBg="1"/>
      <p:bldP spid="40" grpId="0" animBg="1"/>
      <p:bldP spid="42" grpId="0" animBg="1"/>
      <p:bldP spid="44" grpId="0" animBg="1"/>
      <p:bldP spid="16" grpId="0"/>
      <p:bldP spid="17" grpId="0"/>
      <p:bldP spid="18" grpId="0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A0F0B8-311D-47BB-8E84-9686CBABF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TDD</a:t>
            </a:r>
            <a:r>
              <a:rPr lang="en-US" altLang="ko-KR" b="0" dirty="0"/>
              <a:t>(Test Driven Development)</a:t>
            </a:r>
            <a:r>
              <a:rPr lang="ko-KR" altLang="en-US" dirty="0"/>
              <a:t>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BED4439-76D1-4051-9065-A8D35537D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1" latinLnBrk="1"/>
            <a:fld id="{A5476106-E57E-47AA-8FE6-6CFF599F3012}" type="slidenum">
              <a:rPr lang="en-US" altLang="ko-KR" smtClean="0"/>
              <a:pPr defTabSz="914401" latinLnBrk="1"/>
              <a:t>101</a:t>
            </a:fld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2DCF449-63C9-42F9-B915-96D015C5A5AA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테스트 코드를 먼저 작성하고 실패한 테스트를 최대한 빠르게 통과시키기 위한 기능만 구현</a:t>
            </a:r>
            <a:r>
              <a:rPr lang="en-US" altLang="ko-KR" dirty="0"/>
              <a:t>, </a:t>
            </a:r>
            <a:r>
              <a:rPr lang="ko-KR" altLang="en-US" dirty="0"/>
              <a:t>그러고 나서 리팩토링</a:t>
            </a:r>
          </a:p>
        </p:txBody>
      </p:sp>
      <p:pic>
        <p:nvPicPr>
          <p:cNvPr id="2050" name="Picture 2" descr="https://post-phinf.pstatic.net/MjAxODExMjFfMjUg/MDAxNTQyNzgxMzA4OTkz.bxk0Ewcy_l5JF8mDUgGCHXpITIeaP4aT1fp86gCWJDIg.GN3m1u4FMM018bowE3uAYtNJbGlOJX4UWII6qWMwFykg.PNG/TDD-1.PNG?type=w1200">
            <a:extLst>
              <a:ext uri="{FF2B5EF4-FFF2-40B4-BE49-F238E27FC236}">
                <a16:creationId xmlns:a16="http://schemas.microsoft.com/office/drawing/2014/main" id="{10EE6887-7FA1-4244-9418-6A9A6B7763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2450" y="2265250"/>
            <a:ext cx="2959100" cy="2208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FC1882A4-12A8-41BB-A159-393445B378BA}"/>
              </a:ext>
            </a:extLst>
          </p:cNvPr>
          <p:cNvGrpSpPr/>
          <p:nvPr/>
        </p:nvGrpSpPr>
        <p:grpSpPr>
          <a:xfrm>
            <a:off x="3592339" y="1665020"/>
            <a:ext cx="2665438" cy="538677"/>
            <a:chOff x="3592339" y="1390700"/>
            <a:chExt cx="2665438" cy="53867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D00C2C3-7AB4-4CBF-A1E2-143563A7A811}"/>
                </a:ext>
              </a:extLst>
            </p:cNvPr>
            <p:cNvSpPr txBox="1"/>
            <p:nvPr/>
          </p:nvSpPr>
          <p:spPr>
            <a:xfrm>
              <a:off x="4025529" y="1406157"/>
              <a:ext cx="223224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solidFill>
                    <a:schemeClr val="accent2">
                      <a:lumMod val="7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테스트 코드 먼저 작성</a:t>
              </a:r>
              <a:r>
                <a:rPr lang="en-US" altLang="ko-KR" sz="1400" dirty="0">
                  <a:solidFill>
                    <a:schemeClr val="accent2">
                      <a:lumMod val="7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. </a:t>
              </a:r>
              <a:r>
                <a:rPr lang="ko-KR" altLang="en-US" sz="1400" dirty="0">
                  <a:solidFill>
                    <a:schemeClr val="accent2">
                      <a:lumMod val="7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당연히 실패함</a:t>
              </a:r>
              <a:endParaRPr lang="en-US" altLang="ko-KR" sz="1400" dirty="0">
                <a:solidFill>
                  <a:schemeClr val="accent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A13C93B-FA45-443F-BB55-A1C0895C6C1E}"/>
                </a:ext>
              </a:extLst>
            </p:cNvPr>
            <p:cNvSpPr txBox="1"/>
            <p:nvPr/>
          </p:nvSpPr>
          <p:spPr>
            <a:xfrm>
              <a:off x="3592339" y="1390700"/>
              <a:ext cx="54373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dirty="0">
                  <a:solidFill>
                    <a:srgbClr val="C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①</a:t>
              </a: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46C3A003-47AA-4951-B4F6-3A82FE06CA99}"/>
              </a:ext>
            </a:extLst>
          </p:cNvPr>
          <p:cNvGrpSpPr/>
          <p:nvPr/>
        </p:nvGrpSpPr>
        <p:grpSpPr>
          <a:xfrm>
            <a:off x="5983147" y="3568144"/>
            <a:ext cx="2063976" cy="974687"/>
            <a:chOff x="5983147" y="3293824"/>
            <a:chExt cx="2063976" cy="974687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BF24944-C5F8-4FB5-9E09-343EBC06DB57}"/>
                </a:ext>
              </a:extLst>
            </p:cNvPr>
            <p:cNvSpPr txBox="1"/>
            <p:nvPr/>
          </p:nvSpPr>
          <p:spPr>
            <a:xfrm>
              <a:off x="6051550" y="3745291"/>
              <a:ext cx="199557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de-DE"/>
              </a:defPPr>
              <a:lvl1pPr>
                <a:defRPr sz="1400"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</a:lstStyle>
            <a:p>
              <a:r>
                <a:rPr lang="ko-KR" altLang="en-US" dirty="0">
                  <a:solidFill>
                    <a:schemeClr val="accent3">
                      <a:lumMod val="50000"/>
                    </a:schemeClr>
                  </a:solidFill>
                </a:rPr>
                <a:t>테스트를 통과하기에 충분한 코드만 작성</a:t>
              </a:r>
              <a:endParaRPr lang="en-US" altLang="ko-KR" dirty="0">
                <a:solidFill>
                  <a:schemeClr val="accent3">
                    <a:lumMod val="50000"/>
                  </a:schemeClr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D8EFCA0-B2F7-41D2-ABE2-ED553AB5CAF2}"/>
                </a:ext>
              </a:extLst>
            </p:cNvPr>
            <p:cNvSpPr txBox="1"/>
            <p:nvPr/>
          </p:nvSpPr>
          <p:spPr>
            <a:xfrm>
              <a:off x="5983147" y="3293824"/>
              <a:ext cx="54373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dirty="0">
                  <a:solidFill>
                    <a:srgbClr val="92D05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②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CEC2F4A5-B0AF-462C-9F89-6765A186CC5C}"/>
              </a:ext>
            </a:extLst>
          </p:cNvPr>
          <p:cNvGrpSpPr/>
          <p:nvPr/>
        </p:nvGrpSpPr>
        <p:grpSpPr>
          <a:xfrm>
            <a:off x="601809" y="3576949"/>
            <a:ext cx="2556284" cy="957934"/>
            <a:chOff x="601809" y="3302629"/>
            <a:chExt cx="2556284" cy="95793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E47B2F7-E0A9-4C4C-AE6E-BD1A5E4BB20E}"/>
                </a:ext>
              </a:extLst>
            </p:cNvPr>
            <p:cNvSpPr txBox="1"/>
            <p:nvPr/>
          </p:nvSpPr>
          <p:spPr>
            <a:xfrm>
              <a:off x="601809" y="3737343"/>
              <a:ext cx="255628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400" dirty="0">
                  <a:solidFill>
                    <a:schemeClr val="accent6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테스트 코드를 변경하지 않고 코드 개선</a:t>
              </a:r>
              <a:endParaRPr lang="en-US" altLang="ko-KR" sz="1400" dirty="0"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754EEEF-E746-4039-8882-FD7B81E38A3C}"/>
                </a:ext>
              </a:extLst>
            </p:cNvPr>
            <p:cNvSpPr txBox="1"/>
            <p:nvPr/>
          </p:nvSpPr>
          <p:spPr>
            <a:xfrm>
              <a:off x="2614354" y="3302629"/>
              <a:ext cx="54373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dirty="0">
                  <a:solidFill>
                    <a:srgbClr val="FFC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③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93527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D3CA8A-47F3-4AE1-9AE8-869DE6737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일반 개발 </a:t>
            </a:r>
            <a:r>
              <a:rPr lang="en-US" altLang="ko-KR" dirty="0"/>
              <a:t>vs </a:t>
            </a:r>
            <a:r>
              <a:rPr lang="ko-KR" altLang="en-US" dirty="0"/>
              <a:t>테스트 주도 개발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AE5C717-916C-4921-B77C-6C65E2A65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1" latinLnBrk="1"/>
            <a:fld id="{A5476106-E57E-47AA-8FE6-6CFF599F3012}" type="slidenum">
              <a:rPr lang="en-US" altLang="ko-KR" smtClean="0"/>
              <a:pPr defTabSz="914401" latinLnBrk="1"/>
              <a:t>102</a:t>
            </a:fld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BD58A58-D340-48C2-88D7-B882EE1263B7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50001" y="535783"/>
            <a:ext cx="8643998" cy="4248000"/>
          </a:xfrm>
        </p:spPr>
        <p:txBody>
          <a:bodyPr/>
          <a:lstStyle/>
          <a:p>
            <a:r>
              <a:rPr lang="ko-KR" altLang="en-US" dirty="0"/>
              <a:t>테스트 케이스를 언제 만드는가</a:t>
            </a:r>
            <a:r>
              <a:rPr lang="en-US" altLang="ko-KR" dirty="0"/>
              <a:t>?</a:t>
            </a:r>
            <a:endParaRPr lang="ko-KR" altLang="en-US" dirty="0"/>
          </a:p>
          <a:p>
            <a:endParaRPr lang="ko-KR" altLang="en-US" dirty="0"/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442785B9-B31C-46DA-8617-EFBE2D937EAD}"/>
              </a:ext>
            </a:extLst>
          </p:cNvPr>
          <p:cNvGrpSpPr/>
          <p:nvPr/>
        </p:nvGrpSpPr>
        <p:grpSpPr>
          <a:xfrm>
            <a:off x="2104336" y="1382458"/>
            <a:ext cx="6461530" cy="1394438"/>
            <a:chOff x="2104336" y="1148719"/>
            <a:chExt cx="6461530" cy="1394438"/>
          </a:xfrm>
        </p:grpSpPr>
        <p:sp>
          <p:nvSpPr>
            <p:cNvPr id="5" name="모서리가 둥근 직사각형 1">
              <a:extLst>
                <a:ext uri="{FF2B5EF4-FFF2-40B4-BE49-F238E27FC236}">
                  <a16:creationId xmlns:a16="http://schemas.microsoft.com/office/drawing/2014/main" id="{AF0D6815-6FD6-4012-B101-C04521096545}"/>
                </a:ext>
              </a:extLst>
            </p:cNvPr>
            <p:cNvSpPr/>
            <p:nvPr/>
          </p:nvSpPr>
          <p:spPr bwMode="auto">
            <a:xfrm>
              <a:off x="5571572" y="1417051"/>
              <a:ext cx="1260674" cy="630337"/>
            </a:xfrm>
            <a:prstGeom prst="round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14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개발</a:t>
              </a:r>
            </a:p>
          </p:txBody>
        </p:sp>
        <p:sp>
          <p:nvSpPr>
            <p:cNvPr id="6" name="모서리가 둥근 직사각형 11">
              <a:extLst>
                <a:ext uri="{FF2B5EF4-FFF2-40B4-BE49-F238E27FC236}">
                  <a16:creationId xmlns:a16="http://schemas.microsoft.com/office/drawing/2014/main" id="{149BDCAA-8209-4E35-95A2-F530C56C3623}"/>
                </a:ext>
              </a:extLst>
            </p:cNvPr>
            <p:cNvSpPr/>
            <p:nvPr/>
          </p:nvSpPr>
          <p:spPr bwMode="auto">
            <a:xfrm>
              <a:off x="7305192" y="1417051"/>
              <a:ext cx="1260674" cy="630337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14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테스트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C3AE04B-4E51-4E34-9BC3-DC9BF3B2830B}"/>
                </a:ext>
              </a:extLst>
            </p:cNvPr>
            <p:cNvSpPr txBox="1"/>
            <p:nvPr/>
          </p:nvSpPr>
          <p:spPr>
            <a:xfrm>
              <a:off x="6998186" y="1578331"/>
              <a:ext cx="141064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&gt;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8256BDF-A7E1-4F29-A728-0283A1052307}"/>
                </a:ext>
              </a:extLst>
            </p:cNvPr>
            <p:cNvSpPr txBox="1"/>
            <p:nvPr/>
          </p:nvSpPr>
          <p:spPr>
            <a:xfrm>
              <a:off x="7675063" y="1148719"/>
              <a:ext cx="461665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ko-KR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검증</a:t>
              </a:r>
            </a:p>
          </p:txBody>
        </p:sp>
        <p:sp>
          <p:nvSpPr>
            <p:cNvPr id="15" name="모서리가 둥근 직사각형 16">
              <a:extLst>
                <a:ext uri="{FF2B5EF4-FFF2-40B4-BE49-F238E27FC236}">
                  <a16:creationId xmlns:a16="http://schemas.microsoft.com/office/drawing/2014/main" id="{83B8C9F7-2FCA-49FA-9162-43F0631A5300}"/>
                </a:ext>
              </a:extLst>
            </p:cNvPr>
            <p:cNvSpPr/>
            <p:nvPr/>
          </p:nvSpPr>
          <p:spPr bwMode="auto">
            <a:xfrm>
              <a:off x="3837954" y="1417051"/>
              <a:ext cx="1260674" cy="630337"/>
            </a:xfrm>
            <a:prstGeom prst="round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14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설계</a:t>
              </a:r>
            </a:p>
          </p:txBody>
        </p:sp>
        <p:sp>
          <p:nvSpPr>
            <p:cNvPr id="16" name="모서리가 둥근 직사각형 21">
              <a:extLst>
                <a:ext uri="{FF2B5EF4-FFF2-40B4-BE49-F238E27FC236}">
                  <a16:creationId xmlns:a16="http://schemas.microsoft.com/office/drawing/2014/main" id="{29A18B4E-CCBE-454D-8716-32BC91504A84}"/>
                </a:ext>
              </a:extLst>
            </p:cNvPr>
            <p:cNvSpPr/>
            <p:nvPr/>
          </p:nvSpPr>
          <p:spPr bwMode="auto">
            <a:xfrm>
              <a:off x="2104336" y="1417051"/>
              <a:ext cx="1260674" cy="630337"/>
            </a:xfrm>
            <a:prstGeom prst="round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14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요구사항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FDDED9B-04E9-475F-A716-E485991D6A7E}"/>
                </a:ext>
              </a:extLst>
            </p:cNvPr>
            <p:cNvSpPr txBox="1"/>
            <p:nvPr/>
          </p:nvSpPr>
          <p:spPr>
            <a:xfrm>
              <a:off x="5264568" y="1578331"/>
              <a:ext cx="141064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&gt;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5F49FFC-001F-4516-9413-34BB2507BD94}"/>
                </a:ext>
              </a:extLst>
            </p:cNvPr>
            <p:cNvSpPr txBox="1"/>
            <p:nvPr/>
          </p:nvSpPr>
          <p:spPr>
            <a:xfrm>
              <a:off x="3530950" y="1578331"/>
              <a:ext cx="141064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&gt;</a:t>
              </a:r>
            </a:p>
          </p:txBody>
        </p:sp>
        <p:cxnSp>
          <p:nvCxnSpPr>
            <p:cNvPr id="28" name="꺾인 연결선 46">
              <a:extLst>
                <a:ext uri="{FF2B5EF4-FFF2-40B4-BE49-F238E27FC236}">
                  <a16:creationId xmlns:a16="http://schemas.microsoft.com/office/drawing/2014/main" id="{4EC7B0B7-BDC6-4B09-8522-E6A6A5E7D256}"/>
                </a:ext>
              </a:extLst>
            </p:cNvPr>
            <p:cNvCxnSpPr>
              <a:cxnSpLocks/>
              <a:stCxn id="6" idx="2"/>
              <a:endCxn id="15" idx="2"/>
            </p:cNvCxnSpPr>
            <p:nvPr/>
          </p:nvCxnSpPr>
          <p:spPr bwMode="auto">
            <a:xfrm rot="5400000">
              <a:off x="6201910" y="313769"/>
              <a:ext cx="12700" cy="3467238"/>
            </a:xfrm>
            <a:prstGeom prst="bentConnector3">
              <a:avLst>
                <a:gd name="adj1" fmla="val 1800000"/>
              </a:avLst>
            </a:prstGeom>
            <a:gradFill rotWithShape="1">
              <a:gsLst>
                <a:gs pos="0">
                  <a:srgbClr val="FFFFFF"/>
                </a:gs>
                <a:gs pos="100000">
                  <a:srgbClr val="DDDDDD"/>
                </a:gs>
              </a:gsLst>
              <a:lin ang="2700000" scaled="1"/>
            </a:gradFill>
            <a:ln w="12700" cap="flat" cmpd="sng" algn="ctr">
              <a:solidFill>
                <a:srgbClr val="3D70A3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D2B0993-319B-4EC7-B3F9-B03D9E2F2127}"/>
                </a:ext>
              </a:extLst>
            </p:cNvPr>
            <p:cNvSpPr txBox="1"/>
            <p:nvPr/>
          </p:nvSpPr>
          <p:spPr>
            <a:xfrm>
              <a:off x="5698247" y="2235380"/>
              <a:ext cx="96532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1" dirty="0">
                  <a:solidFill>
                    <a:srgbClr val="3C7BC7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설계 검증</a:t>
              </a: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96A74481-06BD-43E5-9DE6-7AE5C63318B5}"/>
              </a:ext>
            </a:extLst>
          </p:cNvPr>
          <p:cNvGrpSpPr/>
          <p:nvPr/>
        </p:nvGrpSpPr>
        <p:grpSpPr>
          <a:xfrm>
            <a:off x="2104336" y="3287446"/>
            <a:ext cx="6461530" cy="1440620"/>
            <a:chOff x="2104336" y="3193477"/>
            <a:chExt cx="6461530" cy="1440620"/>
          </a:xfrm>
        </p:grpSpPr>
        <p:sp>
          <p:nvSpPr>
            <p:cNvPr id="19" name="모서리가 둥근 직사각형 33">
              <a:extLst>
                <a:ext uri="{FF2B5EF4-FFF2-40B4-BE49-F238E27FC236}">
                  <a16:creationId xmlns:a16="http://schemas.microsoft.com/office/drawing/2014/main" id="{70ED3D18-715B-4B34-ADCF-BD60B6E23146}"/>
                </a:ext>
              </a:extLst>
            </p:cNvPr>
            <p:cNvSpPr/>
            <p:nvPr/>
          </p:nvSpPr>
          <p:spPr bwMode="auto">
            <a:xfrm>
              <a:off x="5571572" y="3476035"/>
              <a:ext cx="1260674" cy="630337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14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테스트 케이스</a:t>
              </a:r>
            </a:p>
          </p:txBody>
        </p:sp>
        <p:sp>
          <p:nvSpPr>
            <p:cNvPr id="20" name="모서리가 둥근 직사각형 34">
              <a:extLst>
                <a:ext uri="{FF2B5EF4-FFF2-40B4-BE49-F238E27FC236}">
                  <a16:creationId xmlns:a16="http://schemas.microsoft.com/office/drawing/2014/main" id="{FC3CD240-0F22-48AC-967F-58C5AB60CDFA}"/>
                </a:ext>
              </a:extLst>
            </p:cNvPr>
            <p:cNvSpPr/>
            <p:nvPr/>
          </p:nvSpPr>
          <p:spPr bwMode="auto">
            <a:xfrm>
              <a:off x="7305192" y="3476035"/>
              <a:ext cx="1260674" cy="630337"/>
            </a:xfrm>
            <a:prstGeom prst="round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14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개발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2F7C4DC-29D6-4CC3-A062-A8049E091AD4}"/>
                </a:ext>
              </a:extLst>
            </p:cNvPr>
            <p:cNvSpPr txBox="1"/>
            <p:nvPr/>
          </p:nvSpPr>
          <p:spPr>
            <a:xfrm>
              <a:off x="6998186" y="3637315"/>
              <a:ext cx="141064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&gt;</a:t>
              </a:r>
            </a:p>
          </p:txBody>
        </p:sp>
        <p:sp>
          <p:nvSpPr>
            <p:cNvPr id="22" name="모서리가 둥근 직사각형 36">
              <a:extLst>
                <a:ext uri="{FF2B5EF4-FFF2-40B4-BE49-F238E27FC236}">
                  <a16:creationId xmlns:a16="http://schemas.microsoft.com/office/drawing/2014/main" id="{4204D46F-C322-42AB-8B97-03D896D7050C}"/>
                </a:ext>
              </a:extLst>
            </p:cNvPr>
            <p:cNvSpPr/>
            <p:nvPr/>
          </p:nvSpPr>
          <p:spPr bwMode="auto">
            <a:xfrm>
              <a:off x="3837954" y="3476035"/>
              <a:ext cx="1260674" cy="630337"/>
            </a:xfrm>
            <a:prstGeom prst="round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14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설계</a:t>
              </a:r>
            </a:p>
          </p:txBody>
        </p:sp>
        <p:sp>
          <p:nvSpPr>
            <p:cNvPr id="23" name="모서리가 둥근 직사각형 37">
              <a:extLst>
                <a:ext uri="{FF2B5EF4-FFF2-40B4-BE49-F238E27FC236}">
                  <a16:creationId xmlns:a16="http://schemas.microsoft.com/office/drawing/2014/main" id="{293E58C2-33AD-4447-802D-3D58687B2EAD}"/>
                </a:ext>
              </a:extLst>
            </p:cNvPr>
            <p:cNvSpPr/>
            <p:nvPr/>
          </p:nvSpPr>
          <p:spPr bwMode="auto">
            <a:xfrm>
              <a:off x="2104336" y="3476035"/>
              <a:ext cx="1260674" cy="630337"/>
            </a:xfrm>
            <a:prstGeom prst="round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14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요구사항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60A4B9B-6C3E-4DBD-A2FB-DA630F81054F}"/>
                </a:ext>
              </a:extLst>
            </p:cNvPr>
            <p:cNvSpPr txBox="1"/>
            <p:nvPr/>
          </p:nvSpPr>
          <p:spPr>
            <a:xfrm>
              <a:off x="5264568" y="3637315"/>
              <a:ext cx="141064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&gt;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20E3B89-FF89-44D4-8EF5-72C1E77C7E0C}"/>
                </a:ext>
              </a:extLst>
            </p:cNvPr>
            <p:cNvSpPr txBox="1"/>
            <p:nvPr/>
          </p:nvSpPr>
          <p:spPr>
            <a:xfrm>
              <a:off x="3530950" y="3637315"/>
              <a:ext cx="141064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&gt;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EF2BB7D-9B6D-441E-B8C8-BB46A753C3F1}"/>
                </a:ext>
              </a:extLst>
            </p:cNvPr>
            <p:cNvSpPr txBox="1"/>
            <p:nvPr/>
          </p:nvSpPr>
          <p:spPr>
            <a:xfrm>
              <a:off x="5740246" y="3193477"/>
              <a:ext cx="923330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요구사항</a:t>
              </a:r>
            </a:p>
          </p:txBody>
        </p:sp>
        <p:cxnSp>
          <p:nvCxnSpPr>
            <p:cNvPr id="27" name="꺾인 연결선 40">
              <a:extLst>
                <a:ext uri="{FF2B5EF4-FFF2-40B4-BE49-F238E27FC236}">
                  <a16:creationId xmlns:a16="http://schemas.microsoft.com/office/drawing/2014/main" id="{063C5C24-2148-48EF-AA0E-6B112A71EE32}"/>
                </a:ext>
              </a:extLst>
            </p:cNvPr>
            <p:cNvCxnSpPr>
              <a:cxnSpLocks/>
              <a:stCxn id="19" idx="2"/>
              <a:endCxn id="22" idx="2"/>
            </p:cNvCxnSpPr>
            <p:nvPr/>
          </p:nvCxnSpPr>
          <p:spPr bwMode="auto">
            <a:xfrm rot="5400000">
              <a:off x="5335100" y="3239563"/>
              <a:ext cx="12700" cy="1733618"/>
            </a:xfrm>
            <a:prstGeom prst="bentConnector3">
              <a:avLst>
                <a:gd name="adj1" fmla="val 1800000"/>
              </a:avLst>
            </a:prstGeom>
            <a:gradFill rotWithShape="1">
              <a:gsLst>
                <a:gs pos="0">
                  <a:srgbClr val="FFFFFF"/>
                </a:gs>
                <a:gs pos="100000">
                  <a:srgbClr val="DDDDDD"/>
                </a:gs>
              </a:gsLst>
              <a:lin ang="2700000" scaled="1"/>
            </a:gradFill>
            <a:ln w="12700" cap="flat" cmpd="sng" algn="ctr">
              <a:solidFill>
                <a:srgbClr val="3D70A3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3338815-F71C-49DA-8EE5-187F7FEFC998}"/>
                </a:ext>
              </a:extLst>
            </p:cNvPr>
            <p:cNvSpPr txBox="1"/>
            <p:nvPr/>
          </p:nvSpPr>
          <p:spPr>
            <a:xfrm>
              <a:off x="4858785" y="4326320"/>
              <a:ext cx="96532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1" dirty="0">
                  <a:solidFill>
                    <a:srgbClr val="3C7BC7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설계 검증</a:t>
              </a: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717836C7-5BF0-45C2-9BEB-85D2ED676BFF}"/>
              </a:ext>
            </a:extLst>
          </p:cNvPr>
          <p:cNvGrpSpPr/>
          <p:nvPr/>
        </p:nvGrpSpPr>
        <p:grpSpPr>
          <a:xfrm>
            <a:off x="313593" y="1236463"/>
            <a:ext cx="1473728" cy="1523416"/>
            <a:chOff x="105" y="980694"/>
            <a:chExt cx="1264944" cy="1307592"/>
          </a:xfrm>
        </p:grpSpPr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1450DFE8-1EA7-404C-9384-57D024386257}"/>
                </a:ext>
              </a:extLst>
            </p:cNvPr>
            <p:cNvSpPr/>
            <p:nvPr/>
          </p:nvSpPr>
          <p:spPr>
            <a:xfrm>
              <a:off x="105" y="980694"/>
              <a:ext cx="1264944" cy="1307592"/>
            </a:xfrm>
            <a:prstGeom prst="ellipse">
              <a:avLst/>
            </a:prstGeom>
            <a:ln w="38100">
              <a:solidFill>
                <a:schemeClr val="bg1"/>
              </a:solidFill>
            </a:ln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ko-KR" altLang="en-US" sz="2000" dirty="0"/>
            </a:p>
          </p:txBody>
        </p:sp>
        <p:sp>
          <p:nvSpPr>
            <p:cNvPr id="34" name="사각형: 둥근 모서리 4">
              <a:extLst>
                <a:ext uri="{FF2B5EF4-FFF2-40B4-BE49-F238E27FC236}">
                  <a16:creationId xmlns:a16="http://schemas.microsoft.com/office/drawing/2014/main" id="{AF80912D-859A-4E97-97A5-281C8C371F4B}"/>
                </a:ext>
              </a:extLst>
            </p:cNvPr>
            <p:cNvSpPr txBox="1"/>
            <p:nvPr/>
          </p:nvSpPr>
          <p:spPr>
            <a:xfrm>
              <a:off x="61854" y="1042443"/>
              <a:ext cx="1141446" cy="118409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1910" tIns="41910" rIns="41910" bIns="41910" numCol="1" spcCol="1270" anchor="ctr" anchorCtr="0">
              <a:noAutofit/>
            </a:bodyPr>
            <a:lstStyle/>
            <a:p>
              <a:pPr marL="0" lvl="0" indent="0" algn="ctr" defTabSz="4889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2000" b="1" kern="1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일반 개발</a:t>
              </a: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7E40C14B-8397-4228-836F-685BC112820B}"/>
              </a:ext>
            </a:extLst>
          </p:cNvPr>
          <p:cNvGrpSpPr/>
          <p:nvPr/>
        </p:nvGrpSpPr>
        <p:grpSpPr>
          <a:xfrm>
            <a:off x="313593" y="3089946"/>
            <a:ext cx="1473728" cy="1523416"/>
            <a:chOff x="105" y="980694"/>
            <a:chExt cx="1264944" cy="1307592"/>
          </a:xfrm>
        </p:grpSpPr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971E221A-8BB1-47D2-B790-0D9FA6D3F516}"/>
                </a:ext>
              </a:extLst>
            </p:cNvPr>
            <p:cNvSpPr/>
            <p:nvPr/>
          </p:nvSpPr>
          <p:spPr>
            <a:xfrm>
              <a:off x="105" y="980694"/>
              <a:ext cx="1264944" cy="1307592"/>
            </a:xfrm>
            <a:prstGeom prst="ellips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/>
            <a:lstStyle/>
            <a:p>
              <a:endParaRPr lang="ko-KR" altLang="en-US"/>
            </a:p>
          </p:txBody>
        </p:sp>
        <p:sp>
          <p:nvSpPr>
            <p:cNvPr id="37" name="사각형: 둥근 모서리 4">
              <a:extLst>
                <a:ext uri="{FF2B5EF4-FFF2-40B4-BE49-F238E27FC236}">
                  <a16:creationId xmlns:a16="http://schemas.microsoft.com/office/drawing/2014/main" id="{56FFBF6F-0B3E-466A-B912-AFAA0013D4A3}"/>
                </a:ext>
              </a:extLst>
            </p:cNvPr>
            <p:cNvSpPr txBox="1"/>
            <p:nvPr/>
          </p:nvSpPr>
          <p:spPr>
            <a:xfrm>
              <a:off x="61854" y="1042443"/>
              <a:ext cx="1141446" cy="118409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1910" tIns="41910" rIns="41910" bIns="41910" numCol="1" spcCol="1270" anchor="ctr" anchorCtr="0">
              <a:noAutofit/>
            </a:bodyPr>
            <a:lstStyle/>
            <a:p>
              <a:pPr marL="0" lvl="0" indent="0" algn="ctr" defTabSz="4889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테스트</a:t>
              </a:r>
              <a:endParaRPr lang="en-US" altLang="ko-K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0" lvl="0" indent="0" algn="ctr" defTabSz="4889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주도</a:t>
              </a:r>
              <a:r>
                <a:rPr lang="ko-KR" altLang="en-US" sz="2000" b="1" kern="1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 개발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91637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0DBEFF-84EE-488D-87F5-758E69CABA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TDD Example – </a:t>
            </a:r>
            <a:r>
              <a:rPr lang="ko-KR" altLang="en-US" dirty="0"/>
              <a:t>문자열 덧셈 계산기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2E18DC-470B-4033-8108-81BEAFAFD8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76106-E57E-47AA-8FE6-6CFF599F3012}" type="slidenum">
              <a:rPr lang="en-US" altLang="ko-KR" smtClean="0"/>
              <a:pPr/>
              <a:t>103</a:t>
            </a:fld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BE6CD7C-8F0E-42A3-8D4A-39F741F7ABA2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요구사항</a:t>
            </a:r>
          </a:p>
          <a:p>
            <a:pPr lvl="1"/>
            <a:r>
              <a:rPr lang="en-US" altLang="ko-KR" dirty="0"/>
              <a:t>"1+1" </a:t>
            </a:r>
            <a:r>
              <a:rPr lang="ko-KR" altLang="en-US" dirty="0"/>
              <a:t>과 같이 문자열로 계산항목을 전달하면</a:t>
            </a:r>
            <a:r>
              <a:rPr lang="en-US" altLang="ko-KR" dirty="0"/>
              <a:t>, </a:t>
            </a:r>
            <a:r>
              <a:rPr lang="ko-KR" altLang="en-US" dirty="0"/>
              <a:t>그 값들의 합을 반환</a:t>
            </a:r>
            <a:endParaRPr lang="en-US" altLang="ko-KR" dirty="0"/>
          </a:p>
          <a:p>
            <a:pPr lvl="1"/>
            <a:r>
              <a:rPr lang="en-US" altLang="ko-KR" dirty="0"/>
              <a:t>Calculator.sum() </a:t>
            </a:r>
            <a:r>
              <a:rPr lang="ko-KR" altLang="en-US" dirty="0"/>
              <a:t>구현</a:t>
            </a:r>
          </a:p>
          <a:p>
            <a:r>
              <a:rPr lang="ko-KR" altLang="en-US" dirty="0"/>
              <a:t>테스트 케이스</a:t>
            </a:r>
          </a:p>
          <a:p>
            <a:endParaRPr lang="ko-KR" altLang="en-US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0FF60744-BC9F-4B92-9EE7-2073D4568713}"/>
              </a:ext>
            </a:extLst>
          </p:cNvPr>
          <p:cNvGraphicFramePr>
            <a:graphicFrameLocks noGrp="1"/>
          </p:cNvGraphicFramePr>
          <p:nvPr/>
        </p:nvGraphicFramePr>
        <p:xfrm>
          <a:off x="613630" y="2127502"/>
          <a:ext cx="5681540" cy="23762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40770">
                  <a:extLst>
                    <a:ext uri="{9D8B030D-6E8A-4147-A177-3AD203B41FA5}">
                      <a16:colId xmlns:a16="http://schemas.microsoft.com/office/drawing/2014/main" val="1199644931"/>
                    </a:ext>
                  </a:extLst>
                </a:gridCol>
                <a:gridCol w="2840770">
                  <a:extLst>
                    <a:ext uri="{9D8B030D-6E8A-4147-A177-3AD203B41FA5}">
                      <a16:colId xmlns:a16="http://schemas.microsoft.com/office/drawing/2014/main" val="781243135"/>
                    </a:ext>
                  </a:extLst>
                </a:gridCol>
              </a:tblGrid>
              <a:tr h="4752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입력 </a:t>
                      </a: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(Input)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출력</a:t>
                      </a: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(Output)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11127474"/>
                  </a:ext>
                </a:extLst>
              </a:tr>
              <a:tr h="4752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null </a:t>
                      </a:r>
                      <a:r>
                        <a:rPr lang="ko-KR" altLang="en-US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또는 </a:t>
                      </a: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empty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811139"/>
                  </a:ext>
                </a:extLst>
              </a:tr>
              <a:tr h="4752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“1”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24369178"/>
                  </a:ext>
                </a:extLst>
              </a:tr>
              <a:tr h="4752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“1+1”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85575856"/>
                  </a:ext>
                </a:extLst>
              </a:tr>
              <a:tr h="4752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“1+2+3”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159328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0187139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68D030-923F-7E45-9D36-EA19FD0D5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2FB1D5C-482E-40AA-8FF3-3FAD3EA34C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76106-E57E-47AA-8FE6-6CFF599F3012}" type="slidenum">
              <a:rPr lang="en-US" altLang="ko-KR" smtClean="0"/>
              <a:pPr/>
              <a:t>104</a:t>
            </a:fld>
            <a:endParaRPr lang="en-US" altLang="ko-KR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37B827D2-51EF-E840-ACE2-45AA25476C9D}"/>
              </a:ext>
            </a:extLst>
          </p:cNvPr>
          <p:cNvSpPr>
            <a:spLocks noChangeAspect="1"/>
          </p:cNvSpPr>
          <p:nvPr/>
        </p:nvSpPr>
        <p:spPr bwMode="auto">
          <a:xfrm>
            <a:off x="3650827" y="1678438"/>
            <a:ext cx="1842344" cy="1840220"/>
          </a:xfrm>
          <a:prstGeom prst="ellipse">
            <a:avLst/>
          </a:prstGeom>
          <a:solidFill>
            <a:srgbClr val="3D70A3"/>
          </a:solidFill>
          <a:ln w="63500" algn="ctr">
            <a:solidFill>
              <a:schemeClr val="bg1"/>
            </a:solidFill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80000"/>
              </a:lnSpc>
            </a:pPr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Practice</a:t>
            </a:r>
            <a:endParaRPr lang="ko-KR" altLang="en-US" sz="3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3853276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9">
            <a:extLst>
              <a:ext uri="{FF2B5EF4-FFF2-40B4-BE49-F238E27FC236}">
                <a16:creationId xmlns:a16="http://schemas.microsoft.com/office/drawing/2014/main" id="{BF545210-0FAB-4C55-AEE6-CE50AB931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소프트웨어 품질 개론</a:t>
            </a:r>
            <a:endParaRPr lang="ko-KR" altLang="en-US" sz="2400" b="0" dirty="0"/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F3004E08-662C-4F95-A7BF-02C1FB8A340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/>
            <a:r>
              <a:rPr lang="en-US" altLang="ko-KR" sz="1600" dirty="0">
                <a:latin typeface="+mn-ea"/>
              </a:rPr>
              <a:t>7</a:t>
            </a:r>
            <a:r>
              <a:rPr lang="ko-KR" altLang="en-US" sz="1600" dirty="0">
                <a:latin typeface="+mn-ea"/>
              </a:rPr>
              <a:t>교시</a:t>
            </a:r>
            <a:r>
              <a:rPr lang="en-US" altLang="ko-KR" sz="1600" dirty="0">
                <a:latin typeface="+mn-ea"/>
              </a:rPr>
              <a:t>.  </a:t>
            </a:r>
            <a:r>
              <a:rPr lang="ko-KR" altLang="en-US" dirty="0">
                <a:latin typeface="+mn-ea"/>
              </a:rPr>
              <a:t>소스코드 분석 실습</a:t>
            </a:r>
            <a:endParaRPr lang="en-US" altLang="ko-KR" sz="1600" b="0" dirty="0"/>
          </a:p>
        </p:txBody>
      </p:sp>
    </p:spTree>
    <p:extLst>
      <p:ext uri="{BB962C8B-B14F-4D97-AF65-F5344CB8AC3E}">
        <p14:creationId xmlns:p14="http://schemas.microsoft.com/office/powerpoint/2010/main" val="2593999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59FD6D-5B80-4B46-9CB0-0535026CA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시퀀스 다이어그램</a:t>
            </a:r>
            <a:r>
              <a:rPr lang="en-US" altLang="ko-KR" b="0" dirty="0"/>
              <a:t>(Sequence Diagram)</a:t>
            </a:r>
            <a:endParaRPr lang="ko-KR" altLang="en-US" b="0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C2E82FF-97FB-4406-BA4F-AC24F3C743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1" latinLnBrk="1"/>
            <a:fld id="{A5476106-E57E-47AA-8FE6-6CFF599F3012}" type="slidenum">
              <a:rPr lang="en-US" altLang="ko-KR" smtClean="0"/>
              <a:pPr defTabSz="914401" latinLnBrk="1"/>
              <a:t>106</a:t>
            </a:fld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3D68D46-EA3A-4CA7-8A9B-25FF3D8DE377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50000" y="535783"/>
            <a:ext cx="3917051" cy="4248000"/>
          </a:xfrm>
        </p:spPr>
        <p:txBody>
          <a:bodyPr/>
          <a:lstStyle/>
          <a:p>
            <a:r>
              <a:rPr lang="en-US" altLang="ko-KR" dirty="0"/>
              <a:t>UML(</a:t>
            </a:r>
            <a:r>
              <a:rPr lang="en-US" altLang="ko-KR" b="0" dirty="0"/>
              <a:t>Unified Modeling Language</a:t>
            </a:r>
            <a:r>
              <a:rPr lang="en-US" altLang="ko-KR" dirty="0"/>
              <a:t>, </a:t>
            </a:r>
            <a:r>
              <a:rPr lang="ko-KR" altLang="en-US" dirty="0"/>
              <a:t>통합 모델링 언어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특정 </a:t>
            </a:r>
            <a:r>
              <a:rPr lang="en-US" altLang="ko-KR" dirty="0"/>
              <a:t>Use Case</a:t>
            </a:r>
            <a:r>
              <a:rPr lang="ko-KR" altLang="en-US" dirty="0"/>
              <a:t>에 대한 상세한 흐름</a:t>
            </a:r>
            <a:endParaRPr lang="en-US" altLang="ko-KR" dirty="0"/>
          </a:p>
          <a:p>
            <a:r>
              <a:rPr lang="ko-KR" altLang="en-US" dirty="0"/>
              <a:t>다른 객체들 간의 호출관계</a:t>
            </a:r>
            <a:endParaRPr lang="en-US" altLang="ko-KR" dirty="0"/>
          </a:p>
          <a:p>
            <a:r>
              <a:rPr lang="ko-KR" altLang="en-US" dirty="0"/>
              <a:t> 수직은 발생 시간 순서로 메시지</a:t>
            </a:r>
            <a:r>
              <a:rPr lang="en-US" altLang="ko-KR" dirty="0"/>
              <a:t>/</a:t>
            </a:r>
            <a:r>
              <a:rPr lang="ko-KR" altLang="en-US" dirty="0"/>
              <a:t>호출 시퀀스</a:t>
            </a:r>
            <a:r>
              <a:rPr lang="en-US" altLang="ko-KR" dirty="0"/>
              <a:t>,</a:t>
            </a:r>
            <a:r>
              <a:rPr lang="ko-KR" altLang="en-US" dirty="0"/>
              <a:t> 수평은 메시지가 전송되는 객체 인스턴스</a:t>
            </a:r>
          </a:p>
        </p:txBody>
      </p:sp>
      <p:pic>
        <p:nvPicPr>
          <p:cNvPr id="1026" name="Picture 2" descr="https://cafeptthumb-phinf.pstatic.net/20151111_5/pmyong123_1447253769232FtWJv_PNG/%C1%A6%B8%F1_%BE%F8%C0%BD.png?type=w1600">
            <a:extLst>
              <a:ext uri="{FF2B5EF4-FFF2-40B4-BE49-F238E27FC236}">
                <a16:creationId xmlns:a16="http://schemas.microsoft.com/office/drawing/2014/main" id="{9B32EE9F-908E-4715-870F-E497EE07B4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9465" y="1097156"/>
            <a:ext cx="4304534" cy="2949188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3499546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">
            <a:extLst>
              <a:ext uri="{FF2B5EF4-FFF2-40B4-BE49-F238E27FC236}">
                <a16:creationId xmlns:a16="http://schemas.microsoft.com/office/drawing/2014/main" id="{5935C21C-7959-4477-9D1E-F38DB0109E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0171" y="951851"/>
            <a:ext cx="3703828" cy="3411143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7B59FD6D-5B80-4B46-9CB0-0535026CA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클래스 다이어그램</a:t>
            </a:r>
            <a:r>
              <a:rPr lang="en-US" altLang="ko-KR" b="0" dirty="0"/>
              <a:t>(Class Diagram)</a:t>
            </a:r>
            <a:endParaRPr lang="ko-KR" altLang="en-US" b="0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C2E82FF-97FB-4406-BA4F-AC24F3C743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1" latinLnBrk="1"/>
            <a:fld id="{A5476106-E57E-47AA-8FE6-6CFF599F3012}" type="slidenum">
              <a:rPr lang="en-US" altLang="ko-KR" smtClean="0"/>
              <a:pPr defTabSz="914401" latinLnBrk="1"/>
              <a:t>107</a:t>
            </a:fld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3D68D46-EA3A-4CA7-8A9B-25FF3D8DE377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50000" y="535783"/>
            <a:ext cx="3917051" cy="4248000"/>
          </a:xfrm>
        </p:spPr>
        <p:txBody>
          <a:bodyPr/>
          <a:lstStyle/>
          <a:p>
            <a:r>
              <a:rPr lang="en-US" altLang="ko-KR" dirty="0"/>
              <a:t>UML(</a:t>
            </a:r>
            <a:r>
              <a:rPr lang="en-US" altLang="ko-KR" b="0" dirty="0"/>
              <a:t>Unified Modeling Language</a:t>
            </a:r>
            <a:r>
              <a:rPr lang="en-US" altLang="ko-KR" dirty="0"/>
              <a:t>, </a:t>
            </a:r>
            <a:r>
              <a:rPr lang="ko-KR" altLang="en-US" dirty="0"/>
              <a:t>통합 모델링 언어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엔티티들 사이의 관계 </a:t>
            </a:r>
            <a:r>
              <a:rPr lang="en-US" altLang="ko-KR" dirty="0"/>
              <a:t>(</a:t>
            </a:r>
            <a:r>
              <a:rPr lang="ko-KR" altLang="en-US" dirty="0"/>
              <a:t>클래스들 간의 상속 관계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시스템의 정적 구조</a:t>
            </a:r>
          </a:p>
        </p:txBody>
      </p:sp>
    </p:spTree>
    <p:extLst>
      <p:ext uri="{BB962C8B-B14F-4D97-AF65-F5344CB8AC3E}">
        <p14:creationId xmlns:p14="http://schemas.microsoft.com/office/powerpoint/2010/main" val="313633047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68D030-923F-7E45-9D36-EA19FD0D5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2FB1D5C-482E-40AA-8FF3-3FAD3EA34C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76106-E57E-47AA-8FE6-6CFF599F3012}" type="slidenum">
              <a:rPr lang="en-US" altLang="ko-KR" smtClean="0"/>
              <a:pPr/>
              <a:t>108</a:t>
            </a:fld>
            <a:endParaRPr lang="en-US" altLang="ko-KR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37B827D2-51EF-E840-ACE2-45AA25476C9D}"/>
              </a:ext>
            </a:extLst>
          </p:cNvPr>
          <p:cNvSpPr>
            <a:spLocks noChangeAspect="1"/>
          </p:cNvSpPr>
          <p:nvPr/>
        </p:nvSpPr>
        <p:spPr bwMode="auto">
          <a:xfrm>
            <a:off x="3650827" y="1678438"/>
            <a:ext cx="1842344" cy="1840220"/>
          </a:xfrm>
          <a:prstGeom prst="ellipse">
            <a:avLst/>
          </a:prstGeom>
          <a:solidFill>
            <a:srgbClr val="3D70A3"/>
          </a:solidFill>
          <a:ln w="63500" algn="ctr">
            <a:solidFill>
              <a:schemeClr val="bg1"/>
            </a:solidFill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80000"/>
              </a:lnSpc>
            </a:pPr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Practice</a:t>
            </a:r>
            <a:endParaRPr lang="ko-KR" altLang="en-US" sz="3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2860281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0310093"/>
      </p:ext>
    </p:extLst>
  </p:cSld>
  <p:clrMapOvr>
    <a:masterClrMapping/>
  </p:clrMapOvr>
  <p:transition spd="slow">
    <p:wipe dir="r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3258A6A-FEFB-46D6-9DAE-E6C54D3E19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4465" y="2341133"/>
            <a:ext cx="3349534" cy="2512151"/>
          </a:xfrm>
          <a:prstGeom prst="rect">
            <a:avLst/>
          </a:prstGeom>
          <a:effectLst>
            <a:softEdge rad="635000"/>
          </a:effec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0831322A-EF33-4DB5-AAB7-084D1532F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좋은 프로그램을 개발 하려면</a:t>
            </a:r>
            <a:r>
              <a:rPr lang="en-US" altLang="ko-KR" dirty="0"/>
              <a:t>…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30397DF-1DCE-40B5-B869-BBD9DA64C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76106-E57E-47AA-8FE6-6CFF599F3012}" type="slidenum">
              <a:rPr lang="en-US" altLang="ko-KR" smtClean="0"/>
              <a:pPr/>
              <a:t>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499269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96B899F-B6F7-4E0C-8C13-084ABBB7DD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540" y="1756434"/>
            <a:ext cx="8639175" cy="20288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3A2200B-29C0-42C4-81F1-726954639F87}"/>
              </a:ext>
            </a:extLst>
          </p:cNvPr>
          <p:cNvSpPr txBox="1"/>
          <p:nvPr/>
        </p:nvSpPr>
        <p:spPr>
          <a:xfrm>
            <a:off x="157161" y="138313"/>
            <a:ext cx="8725581" cy="1876485"/>
          </a:xfrm>
          <a:prstGeom prst="roundRect">
            <a:avLst>
              <a:gd name="adj" fmla="val 5027"/>
            </a:avLst>
          </a:prstGeom>
          <a:noFill/>
          <a:ln w="19050">
            <a:noFill/>
          </a:ln>
          <a:effectLst/>
        </p:spPr>
        <p:txBody>
          <a:bodyPr wrap="square" lIns="0" tIns="0" rIns="0" bIns="0">
            <a:spAutoFit/>
          </a:bodyPr>
          <a:lstStyle>
            <a:lvl1pPr marL="269875" indent="-269875" defTabSz="685800" eaLnBrk="0" fontAlgn="base" latinLnBrk="1" hangingPunct="0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336699"/>
              </a:buClr>
              <a:buFont typeface="맑은 고딕" panose="020B0503020000020004" pitchFamily="50" charset="-127"/>
              <a:buChar char="■"/>
              <a:defRPr lang="ko-KR" altLang="en-US" sz="1600" b="1" smtClean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1pPr>
            <a:lvl2pPr marL="560388" indent="-214313" defTabSz="685800" eaLnBrk="0" fontAlgn="base" latinLnBrk="1" hangingPunct="0">
              <a:lnSpc>
                <a:spcPct val="150000"/>
              </a:lnSpc>
              <a:spcBef>
                <a:spcPts val="300"/>
              </a:spcBef>
              <a:spcAft>
                <a:spcPct val="0"/>
              </a:spcAft>
              <a:buClr>
                <a:srgbClr val="336699"/>
              </a:buClr>
              <a:buFont typeface="Wingdings" panose="05000000000000000000" pitchFamily="2" charset="2"/>
              <a:buChar char="l"/>
              <a:defRPr lang="ko-KR" altLang="en-US" sz="1400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2pPr>
            <a:lvl3pPr marL="811213" indent="-128588" defTabSz="685800" eaLnBrk="0" fontAlgn="base" latinLnBrk="1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  <a:buFont typeface="맑은 고딕" panose="020B0503020000020004" pitchFamily="50" charset="-127"/>
              <a:buChar char="-"/>
              <a:defRPr lang="ko-KR" altLang="en-US" sz="1200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3pPr>
            <a:lvl4pPr marL="1200150" indent="-171450" defTabSz="685800" eaLnBrk="0" fontAlgn="base" latinLnBrk="1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ko-KR" altLang="en-US" sz="1200" b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4pPr>
            <a:lvl5pPr marL="1543050" indent="-171450" defTabSz="685800" eaLnBrk="0" fontAlgn="base" latinLnBrk="1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ko-KR" altLang="en-US" sz="1200" b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5pPr>
            <a:lvl6pPr marL="1885950" indent="-171450" defTabSz="685800" latinLnBrk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 latinLnBrk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 latinLnBrk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 latinLnBrk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marL="52387" lvl="1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ko-KR" altLang="en-US" sz="3600" dirty="0">
                <a:solidFill>
                  <a:schemeClr val="bg1"/>
                </a:solidFill>
                <a:effectLst>
                  <a:glow rad="101600">
                    <a:schemeClr val="tx1">
                      <a:lumMod val="65000"/>
                      <a:lumOff val="35000"/>
                      <a:alpha val="80000"/>
                    </a:schemeClr>
                  </a:glow>
                </a:effectLst>
              </a:rPr>
              <a:t>잔디 심기</a:t>
            </a:r>
            <a:endParaRPr lang="en-US" altLang="ko-KR" sz="2400" dirty="0">
              <a:solidFill>
                <a:schemeClr val="bg1"/>
              </a:solidFill>
              <a:effectLst>
                <a:glow rad="101600">
                  <a:schemeClr val="tx1">
                    <a:lumMod val="65000"/>
                    <a:lumOff val="35000"/>
                    <a:alpha val="80000"/>
                  </a:schemeClr>
                </a:glow>
              </a:effectLst>
            </a:endParaRPr>
          </a:p>
          <a:p>
            <a:pPr marL="361950" lvl="1" indent="-311150">
              <a:lnSpc>
                <a:spcPct val="100000"/>
              </a:lnSpc>
              <a:spcAft>
                <a:spcPts val="600"/>
              </a:spcAft>
              <a:buClr>
                <a:schemeClr val="accent1"/>
              </a:buClr>
              <a:buFont typeface="+mj-lt"/>
              <a:buAutoNum type="arabicPeriod"/>
            </a:pPr>
            <a:r>
              <a:rPr lang="ko-KR" altLang="en-US" sz="2000" dirty="0">
                <a:solidFill>
                  <a:schemeClr val="bg1"/>
                </a:solidFill>
                <a:effectLst>
                  <a:glow rad="101600">
                    <a:schemeClr val="tx1">
                      <a:lumMod val="65000"/>
                      <a:lumOff val="35000"/>
                      <a:alpha val="80000"/>
                    </a:schemeClr>
                  </a:glow>
                </a:effectLst>
              </a:rPr>
              <a:t>볏과의 여러해살이풀인 잔디를 흙 속에 묻는 일</a:t>
            </a:r>
            <a:endParaRPr lang="en-US" altLang="ko-KR" sz="2000" dirty="0">
              <a:solidFill>
                <a:schemeClr val="bg1"/>
              </a:solidFill>
              <a:effectLst>
                <a:glow rad="101600">
                  <a:schemeClr val="tx1">
                    <a:lumMod val="65000"/>
                    <a:lumOff val="35000"/>
                    <a:alpha val="80000"/>
                  </a:schemeClr>
                </a:glow>
              </a:effectLst>
            </a:endParaRPr>
          </a:p>
          <a:p>
            <a:pPr marL="361950" lvl="1" indent="-311150">
              <a:lnSpc>
                <a:spcPct val="10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en-US" altLang="ko-KR" sz="2000" dirty="0">
                <a:solidFill>
                  <a:schemeClr val="bg1"/>
                </a:solidFill>
                <a:effectLst>
                  <a:glow rad="101600">
                    <a:schemeClr val="tx1">
                      <a:lumMod val="65000"/>
                      <a:lumOff val="35000"/>
                      <a:alpha val="80000"/>
                    </a:schemeClr>
                  </a:glow>
                </a:effectLst>
              </a:rPr>
              <a:t>GitHub</a:t>
            </a:r>
            <a:r>
              <a:rPr lang="ko-KR" altLang="en-US" sz="2000" dirty="0">
                <a:solidFill>
                  <a:schemeClr val="bg1"/>
                </a:solidFill>
                <a:effectLst>
                  <a:glow rad="101600">
                    <a:schemeClr val="tx1">
                      <a:lumMod val="65000"/>
                      <a:lumOff val="35000"/>
                      <a:alpha val="80000"/>
                    </a:schemeClr>
                  </a:glow>
                </a:effectLst>
              </a:rPr>
              <a:t>에 소스를 업로드 하는 일</a:t>
            </a:r>
            <a:r>
              <a:rPr lang="en-US" altLang="ko-KR" sz="2000" dirty="0">
                <a:solidFill>
                  <a:schemeClr val="bg1"/>
                </a:solidFill>
                <a:effectLst>
                  <a:glow rad="101600">
                    <a:schemeClr val="tx1">
                      <a:lumMod val="65000"/>
                      <a:lumOff val="35000"/>
                      <a:alpha val="80000"/>
                    </a:schemeClr>
                  </a:glow>
                </a:effectLst>
              </a:rPr>
              <a:t>.</a:t>
            </a:r>
          </a:p>
          <a:p>
            <a:pPr marL="50800" lvl="1" indent="0">
              <a:lnSpc>
                <a:spcPct val="100000"/>
              </a:lnSpc>
              <a:buClr>
                <a:schemeClr val="accent1"/>
              </a:buClr>
              <a:buNone/>
            </a:pPr>
            <a:r>
              <a:rPr lang="en-US" altLang="ko-KR" sz="1700" dirty="0">
                <a:solidFill>
                  <a:schemeClr val="bg1"/>
                </a:solidFill>
                <a:effectLst>
                  <a:glow rad="101600">
                    <a:schemeClr val="tx1">
                      <a:lumMod val="65000"/>
                      <a:lumOff val="35000"/>
                      <a:alpha val="80000"/>
                    </a:schemeClr>
                  </a:glow>
                </a:effectLst>
              </a:rPr>
              <a:t>    </a:t>
            </a:r>
            <a:r>
              <a:rPr lang="ko-KR" altLang="en-US" sz="2000" dirty="0">
                <a:solidFill>
                  <a:schemeClr val="bg1"/>
                </a:solidFill>
                <a:effectLst>
                  <a:glow rad="101600">
                    <a:schemeClr val="tx1">
                      <a:lumMod val="65000"/>
                      <a:lumOff val="35000"/>
                      <a:alpha val="80000"/>
                    </a:schemeClr>
                  </a:glow>
                </a:effectLst>
              </a:rPr>
              <a:t>이를 통해 프로필 </a:t>
            </a:r>
            <a:r>
              <a:rPr lang="en-US" altLang="ko-KR" sz="2000" dirty="0">
                <a:solidFill>
                  <a:schemeClr val="bg1"/>
                </a:solidFill>
                <a:effectLst>
                  <a:glow rad="101600">
                    <a:schemeClr val="tx1">
                      <a:lumMod val="65000"/>
                      <a:lumOff val="35000"/>
                      <a:alpha val="80000"/>
                    </a:schemeClr>
                  </a:glow>
                </a:effectLst>
              </a:rPr>
              <a:t>Contribution </a:t>
            </a:r>
            <a:r>
              <a:rPr lang="ko-KR" altLang="en-US" sz="2000" dirty="0">
                <a:solidFill>
                  <a:schemeClr val="bg1"/>
                </a:solidFill>
                <a:effectLst>
                  <a:glow rad="101600">
                    <a:schemeClr val="tx1">
                      <a:lumMod val="65000"/>
                      <a:lumOff val="35000"/>
                      <a:alpha val="80000"/>
                    </a:schemeClr>
                  </a:glow>
                </a:effectLst>
              </a:rPr>
              <a:t>그래프에 나타나게 하는 행위</a:t>
            </a:r>
            <a:r>
              <a:rPr lang="en-US" altLang="ko-KR" sz="2000" dirty="0">
                <a:solidFill>
                  <a:schemeClr val="bg1"/>
                </a:solidFill>
                <a:effectLst>
                  <a:glow rad="101600">
                    <a:schemeClr val="tx1">
                      <a:lumMod val="65000"/>
                      <a:lumOff val="35000"/>
                      <a:alpha val="80000"/>
                    </a:schemeClr>
                  </a:glow>
                </a:effectLst>
              </a:rPr>
              <a:t>.</a:t>
            </a:r>
            <a:endParaRPr lang="en-US" altLang="ko-KR" sz="2400" dirty="0">
              <a:solidFill>
                <a:schemeClr val="bg1"/>
              </a:solidFill>
              <a:effectLst>
                <a:glow rad="101600">
                  <a:schemeClr val="tx1">
                    <a:lumMod val="65000"/>
                    <a:lumOff val="35000"/>
                    <a:alpha val="80000"/>
                  </a:schemeClr>
                </a:glow>
              </a:effectLst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9E445A4-28A2-4071-91BC-BA0566CF0A4B}"/>
              </a:ext>
            </a:extLst>
          </p:cNvPr>
          <p:cNvSpPr/>
          <p:nvPr/>
        </p:nvSpPr>
        <p:spPr>
          <a:xfrm>
            <a:off x="5454938" y="4635855"/>
            <a:ext cx="34467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/>
              <a:t>https://github.com/duyankim</a:t>
            </a:r>
          </a:p>
        </p:txBody>
      </p:sp>
    </p:spTree>
    <p:extLst>
      <p:ext uri="{BB962C8B-B14F-4D97-AF65-F5344CB8AC3E}">
        <p14:creationId xmlns:p14="http://schemas.microsoft.com/office/powerpoint/2010/main" val="1434601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2.46914E-7 L -1.66667E-6 0.13457 " pathEditMode="relative" rAng="0" ptsTypes="AA">
                                      <p:cBhvr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728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3258A6A-FEFB-46D6-9DAE-E6C54D3E19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4465" y="2341133"/>
            <a:ext cx="3349534" cy="2512151"/>
          </a:xfrm>
          <a:prstGeom prst="rect">
            <a:avLst/>
          </a:prstGeom>
          <a:effectLst>
            <a:softEdge rad="635000"/>
          </a:effec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0831322A-EF33-4DB5-AAB7-084D1532F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좋은 프로그램을 개발 하려면</a:t>
            </a:r>
            <a:r>
              <a:rPr lang="ko-KR" altLang="en-US" b="0" dirty="0"/>
              <a:t> </a:t>
            </a:r>
            <a:r>
              <a:rPr lang="en-US" altLang="ko-KR" b="0" dirty="0"/>
              <a:t>(1/4)</a:t>
            </a:r>
            <a:endParaRPr lang="ko-KR" altLang="en-US" b="0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30397DF-1DCE-40B5-B869-BBD9DA64C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76106-E57E-47AA-8FE6-6CFF599F3012}" type="slidenum">
              <a:rPr lang="en-US" altLang="ko-KR" smtClean="0"/>
              <a:pPr/>
              <a:t>13</a:t>
            </a:fld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06A5358-22AA-4E94-95D1-D9CD74F0336C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절대적인 코드량</a:t>
            </a:r>
            <a:endParaRPr lang="en-US" altLang="ko-KR" dirty="0">
              <a:solidFill>
                <a:srgbClr val="0070C0"/>
              </a:solidFill>
            </a:endParaRPr>
          </a:p>
          <a:p>
            <a:pPr lvl="1"/>
            <a:r>
              <a:rPr lang="ko-KR" altLang="en-US" dirty="0"/>
              <a:t>다양한 프로그램 개발을 많이 해봐야 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다른 사람의 코드를 많이 볼 것</a:t>
            </a:r>
            <a:endParaRPr lang="en-US" altLang="ko-KR" dirty="0"/>
          </a:p>
          <a:p>
            <a:pPr lvl="1"/>
            <a:r>
              <a:rPr lang="ko-KR" altLang="en-US" dirty="0"/>
              <a:t>다른 사람이 개발한 프로그램을 많이 보아야 내 프로그램이 잘 개발된 것인지 알 수 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혼자의 세계에 빠져서는 좋은 프로그램을 개발할 수 없다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본인의 코드를 많이 볼 것</a:t>
            </a:r>
            <a:endParaRPr lang="en-US" altLang="ko-KR" dirty="0"/>
          </a:p>
          <a:p>
            <a:pPr lvl="1"/>
            <a:r>
              <a:rPr lang="ko-KR" altLang="en-US" dirty="0">
                <a:effectLst>
                  <a:glow rad="228600">
                    <a:schemeClr val="bg1">
                      <a:alpha val="90000"/>
                    </a:schemeClr>
                  </a:glow>
                </a:effectLst>
              </a:rPr>
              <a:t>기능을 추가하기 전에 본인이 앞서 개발한 프로그램을 끊임없이 보고 참조하라</a:t>
            </a:r>
            <a:r>
              <a:rPr lang="en-US" altLang="ko-KR" dirty="0">
                <a:effectLst>
                  <a:glow rad="228600">
                    <a:schemeClr val="bg1">
                      <a:alpha val="90000"/>
                    </a:schemeClr>
                  </a:glow>
                </a:effectLst>
              </a:rPr>
              <a:t>.</a:t>
            </a:r>
          </a:p>
          <a:p>
            <a:pPr lvl="1"/>
            <a:r>
              <a:rPr lang="ko-KR" altLang="en-US" dirty="0">
                <a:effectLst>
                  <a:glow rad="228600">
                    <a:schemeClr val="bg1">
                      <a:alpha val="90000"/>
                    </a:schemeClr>
                  </a:glow>
                </a:effectLst>
              </a:rPr>
              <a:t>개선해야 할 부분이 있으면 리팩토링하고</a:t>
            </a:r>
            <a:r>
              <a:rPr lang="en-US" altLang="ko-KR" dirty="0">
                <a:effectLst>
                  <a:glow rad="228600">
                    <a:schemeClr val="bg1">
                      <a:alpha val="90000"/>
                    </a:schemeClr>
                  </a:glow>
                </a:effectLst>
              </a:rPr>
              <a:t>, </a:t>
            </a:r>
            <a:r>
              <a:rPr lang="ko-KR" altLang="en-US" dirty="0">
                <a:effectLst>
                  <a:glow rad="228600">
                    <a:schemeClr val="bg1">
                      <a:alpha val="90000"/>
                    </a:schemeClr>
                  </a:glow>
                </a:effectLst>
              </a:rPr>
              <a:t>버그를 발견하면 지나치지 말고 바로 수정하라</a:t>
            </a:r>
            <a:r>
              <a:rPr lang="en-US" altLang="ko-KR" dirty="0">
                <a:effectLst>
                  <a:glow rad="228600">
                    <a:schemeClr val="bg1">
                      <a:alpha val="90000"/>
                    </a:schemeClr>
                  </a:glow>
                </a:effectLst>
              </a:rPr>
              <a:t>.</a:t>
            </a:r>
          </a:p>
          <a:p>
            <a:pPr lvl="1"/>
            <a:r>
              <a:rPr lang="ko-KR" altLang="en-US" dirty="0"/>
              <a:t>나중에 수정해야지</a:t>
            </a:r>
            <a:r>
              <a:rPr lang="en-US" altLang="ko-KR" dirty="0"/>
              <a:t>, </a:t>
            </a:r>
            <a:r>
              <a:rPr lang="ko-KR" altLang="en-US" dirty="0"/>
              <a:t>나중에 리팩토링 해야지</a:t>
            </a:r>
            <a:r>
              <a:rPr lang="en-US" altLang="ko-KR" dirty="0"/>
              <a:t>… </a:t>
            </a:r>
            <a:r>
              <a:rPr lang="ko-KR" altLang="en-US" dirty="0"/>
              <a:t>나중은 없다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83465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C47C01A-B9C4-4562-8B8F-BD63C98FC0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4465" y="2341133"/>
            <a:ext cx="3349534" cy="2512151"/>
          </a:xfrm>
          <a:prstGeom prst="rect">
            <a:avLst/>
          </a:prstGeom>
          <a:effectLst>
            <a:softEdge rad="635000"/>
          </a:effec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0831322A-EF33-4DB5-AAB7-084D1532F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좋은 프로그램을 개발 하려면</a:t>
            </a:r>
            <a:r>
              <a:rPr lang="ko-KR" altLang="en-US" b="0" dirty="0"/>
              <a:t> </a:t>
            </a:r>
            <a:r>
              <a:rPr lang="en-US" altLang="ko-KR" b="0" dirty="0"/>
              <a:t>(2/4)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30397DF-1DCE-40B5-B869-BBD9DA64C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76106-E57E-47AA-8FE6-6CFF599F3012}" type="slidenum">
              <a:rPr lang="en-US" altLang="ko-KR" smtClean="0"/>
              <a:pPr/>
              <a:t>14</a:t>
            </a:fld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06A5358-22AA-4E94-95D1-D9CD74F0336C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수정을 두려워 하지 말 것</a:t>
            </a:r>
            <a:endParaRPr lang="en-US" altLang="ko-KR" dirty="0"/>
          </a:p>
          <a:p>
            <a:pPr lvl="1"/>
            <a:r>
              <a:rPr lang="ko-KR" altLang="en-US" dirty="0"/>
              <a:t>버그가 있을 때만 수정하는 것이 아니라</a:t>
            </a:r>
            <a:r>
              <a:rPr lang="en-US" altLang="ko-KR" dirty="0"/>
              <a:t>,</a:t>
            </a:r>
            <a:r>
              <a:rPr lang="ko-KR" altLang="en-US" dirty="0"/>
              <a:t> 반복해서 보면서 개선점이 있다면 바로 리팩토링 하라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버그 없이 정상적인 결과가 나오더라도 끝났다고 하지 말고 반복해서 보고 개선하라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복기할 것</a:t>
            </a:r>
            <a:endParaRPr lang="en-US" altLang="ko-KR" dirty="0"/>
          </a:p>
          <a:p>
            <a:pPr lvl="1"/>
            <a:r>
              <a:rPr lang="ko-KR" altLang="en-US" dirty="0"/>
              <a:t>바둑 기사 분들이 자신이 둔 바둑을 복기하듯이</a:t>
            </a:r>
            <a:r>
              <a:rPr lang="en-US" altLang="ko-KR" dirty="0"/>
              <a:t> </a:t>
            </a:r>
            <a:r>
              <a:rPr lang="ko-KR" altLang="en-US" dirty="0"/>
              <a:t>자신이 개발한 프로그램을 꼭 복기하라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언제 복기하나</a:t>
            </a:r>
            <a:endParaRPr lang="en-US" altLang="ko-KR" dirty="0"/>
          </a:p>
          <a:p>
            <a:pPr lvl="2"/>
            <a:r>
              <a:rPr lang="ko-KR" altLang="en-US" dirty="0">
                <a:effectLst>
                  <a:glow rad="228600">
                    <a:schemeClr val="bg1">
                      <a:alpha val="90000"/>
                    </a:schemeClr>
                  </a:glow>
                </a:effectLst>
              </a:rPr>
              <a:t>그날 개발한 프로그램은 근무를 마치고 집에 가면서 하나씩 머릿속으로 되새김하라</a:t>
            </a:r>
            <a:r>
              <a:rPr lang="en-US" altLang="ko-KR" dirty="0">
                <a:effectLst>
                  <a:glow rad="228600">
                    <a:schemeClr val="bg1">
                      <a:alpha val="90000"/>
                    </a:schemeClr>
                  </a:glow>
                </a:effectLst>
              </a:rPr>
              <a:t>.</a:t>
            </a:r>
          </a:p>
          <a:p>
            <a:pPr lvl="2"/>
            <a:r>
              <a:rPr lang="ko-KR" altLang="en-US" dirty="0"/>
              <a:t>업무 흐름과 개발 프로그램의 흐름을 생각하면서 개발한 프로그램에</a:t>
            </a:r>
            <a:endParaRPr lang="en-US" altLang="ko-KR" dirty="0"/>
          </a:p>
          <a:p>
            <a:pPr lvl="2"/>
            <a:r>
              <a:rPr lang="ko-KR" altLang="en-US" dirty="0"/>
              <a:t>생각하지 못하고 빠뜨린 부분은 없는지</a:t>
            </a:r>
            <a:endParaRPr lang="en-US" altLang="ko-KR" dirty="0"/>
          </a:p>
          <a:p>
            <a:pPr lvl="2"/>
            <a:r>
              <a:rPr lang="ko-KR" altLang="en-US" dirty="0"/>
              <a:t>버그는 없는지</a:t>
            </a:r>
            <a:endParaRPr lang="en-US" altLang="ko-KR" dirty="0"/>
          </a:p>
          <a:p>
            <a:pPr lvl="2"/>
            <a:r>
              <a:rPr lang="ko-KR" altLang="en-US" dirty="0"/>
              <a:t>좀 더 효율적인 방법은 없는지</a:t>
            </a:r>
          </a:p>
        </p:txBody>
      </p:sp>
    </p:spTree>
    <p:extLst>
      <p:ext uri="{BB962C8B-B14F-4D97-AF65-F5344CB8AC3E}">
        <p14:creationId xmlns:p14="http://schemas.microsoft.com/office/powerpoint/2010/main" val="152211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8A39344-1C33-4A6A-863A-8F539A17A1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4465" y="2341133"/>
            <a:ext cx="3349534" cy="2512151"/>
          </a:xfrm>
          <a:prstGeom prst="rect">
            <a:avLst/>
          </a:prstGeom>
          <a:effectLst>
            <a:softEdge rad="635000"/>
          </a:effec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0831322A-EF33-4DB5-AAB7-084D1532F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좋은 프로그램을 개발 하려면</a:t>
            </a:r>
            <a:r>
              <a:rPr lang="ko-KR" altLang="en-US" b="0" dirty="0"/>
              <a:t> </a:t>
            </a:r>
            <a:r>
              <a:rPr lang="en-US" altLang="ko-KR" b="0" dirty="0"/>
              <a:t>(3/4)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30397DF-1DCE-40B5-B869-BBD9DA64C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76106-E57E-47AA-8FE6-6CFF599F3012}" type="slidenum">
              <a:rPr lang="en-US" altLang="ko-KR" smtClean="0"/>
              <a:pPr/>
              <a:t>15</a:t>
            </a:fld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06A5358-22AA-4E94-95D1-D9CD74F0336C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코드 리뷰</a:t>
            </a:r>
            <a:r>
              <a:rPr lang="en-US" altLang="ko-KR" b="0" dirty="0"/>
              <a:t>(Code Review)</a:t>
            </a:r>
            <a:r>
              <a:rPr lang="ko-KR" altLang="en-US" dirty="0"/>
              <a:t> 하라</a:t>
            </a:r>
            <a:endParaRPr lang="en-US" altLang="ko-KR" dirty="0"/>
          </a:p>
          <a:p>
            <a:pPr lvl="1"/>
            <a:r>
              <a:rPr lang="ko-KR" altLang="en-US" dirty="0"/>
              <a:t>코드 리뷰는 지식을 개발팀 전체로 확산시키는데 도움이 된다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내 코드가 나에게는 명확하게 보일지 모르지만 다른 사람에게는 아닐 수 도 있는데</a:t>
            </a:r>
            <a:r>
              <a:rPr lang="en-US" altLang="ko-KR" dirty="0"/>
              <a:t>, </a:t>
            </a:r>
            <a:r>
              <a:rPr lang="ko-KR" altLang="en-US" dirty="0"/>
              <a:t>코드 리뷰를 함으로써 명확한 코드를 작성하는데 많은 도움이 된다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코드 리뷰는 더 많은 사람에게 유용한 아이디어를 제안할 기회를 준다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>
                <a:effectLst>
                  <a:glow rad="228600">
                    <a:schemeClr val="bg1">
                      <a:alpha val="90000"/>
                    </a:schemeClr>
                  </a:glow>
                </a:effectLst>
              </a:rPr>
              <a:t>좀 더 경험이 많은 개발자의 지식이 경험이 적은 사람들에게 전달하도록 하는데 도움이 된다</a:t>
            </a:r>
            <a:r>
              <a:rPr lang="en-US" altLang="ko-KR" dirty="0">
                <a:effectLst>
                  <a:glow rad="228600">
                    <a:schemeClr val="bg1">
                      <a:alpha val="90000"/>
                    </a:schemeClr>
                  </a:glow>
                </a:effectLst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04126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F069E98-BB9A-47D9-8CEA-0212721D24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4465" y="2341133"/>
            <a:ext cx="3349534" cy="2512151"/>
          </a:xfrm>
          <a:prstGeom prst="rect">
            <a:avLst/>
          </a:prstGeom>
          <a:effectLst>
            <a:softEdge rad="635000"/>
          </a:effec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0831322A-EF33-4DB5-AAB7-084D1532F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좋은 프로그램을 개발 하려면</a:t>
            </a:r>
            <a:r>
              <a:rPr lang="ko-KR" altLang="en-US" b="0" dirty="0"/>
              <a:t> </a:t>
            </a:r>
            <a:r>
              <a:rPr lang="en-US" altLang="ko-KR" b="0" dirty="0"/>
              <a:t>(4/4)</a:t>
            </a:r>
            <a:endParaRPr lang="ko-KR" altLang="en-US" b="0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30397DF-1DCE-40B5-B869-BBD9DA64C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76106-E57E-47AA-8FE6-6CFF599F3012}" type="slidenum">
              <a:rPr lang="en-US" altLang="ko-KR" smtClean="0"/>
              <a:pPr/>
              <a:t>16</a:t>
            </a:fld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06A5358-22AA-4E94-95D1-D9CD74F0336C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코드 리팩토링</a:t>
            </a:r>
            <a:r>
              <a:rPr lang="en-US" altLang="ko-KR" b="0" dirty="0"/>
              <a:t>(Code Refactoring)</a:t>
            </a:r>
            <a:r>
              <a:rPr lang="ko-KR" altLang="en-US" dirty="0"/>
              <a:t> 하라</a:t>
            </a:r>
            <a:endParaRPr lang="en-US" altLang="ko-KR" dirty="0"/>
          </a:p>
          <a:p>
            <a:pPr lvl="1"/>
            <a:r>
              <a:rPr lang="ko-KR" altLang="en-US" dirty="0"/>
              <a:t>코드 리뷰로만 끝나게 되면 그 시점에는 많은 지식과 경험을 배우게 되지만</a:t>
            </a:r>
            <a:r>
              <a:rPr lang="en-US" altLang="ko-KR" dirty="0"/>
              <a:t>, </a:t>
            </a:r>
            <a:r>
              <a:rPr lang="ko-KR" altLang="en-US" dirty="0"/>
              <a:t>조금만 지나면 잃어 버리게 된다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리팩토링은 코드 리뷰가 좀 더 구체적인 결과를 얻을 수 있도록 도와준다</a:t>
            </a:r>
            <a:r>
              <a:rPr lang="en-US" altLang="ko-KR" dirty="0"/>
              <a:t>. </a:t>
            </a:r>
          </a:p>
          <a:p>
            <a:pPr lvl="1"/>
            <a:r>
              <a:rPr lang="ko-KR" altLang="en-US" dirty="0"/>
              <a:t>옛 속담에 </a:t>
            </a:r>
            <a:r>
              <a:rPr lang="en-US" altLang="ko-KR" dirty="0"/>
              <a:t>“</a:t>
            </a:r>
            <a:r>
              <a:rPr lang="ko-KR" altLang="en-US" dirty="0"/>
              <a:t>백문이 불여일견</a:t>
            </a:r>
            <a:r>
              <a:rPr lang="en-US" altLang="ko-KR" dirty="0"/>
              <a:t>” </a:t>
            </a:r>
            <a:r>
              <a:rPr lang="ko-KR" altLang="en-US" dirty="0"/>
              <a:t>이라고</a:t>
            </a:r>
            <a:r>
              <a:rPr lang="en-US" altLang="ko-KR" dirty="0"/>
              <a:t> </a:t>
            </a:r>
            <a:r>
              <a:rPr lang="ko-KR" altLang="en-US" dirty="0"/>
              <a:t>듣는 것으로만 그치지 말고</a:t>
            </a:r>
            <a:r>
              <a:rPr lang="en-US" altLang="ko-KR" dirty="0"/>
              <a:t>,</a:t>
            </a:r>
            <a:r>
              <a:rPr lang="ko-KR" altLang="en-US" dirty="0"/>
              <a:t> 실제로 리팩토링 함으로써 리팩토링 하지 않았더라면 깨닫지 못했을 것을 깨닫게 된다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>
                <a:effectLst>
                  <a:glow rad="228600">
                    <a:schemeClr val="bg1">
                      <a:alpha val="90000"/>
                    </a:schemeClr>
                  </a:glow>
                </a:effectLst>
              </a:rPr>
              <a:t>어제의 결정으로 개발한 프로그램이 오늘 더 이상 적합하지 않으면</a:t>
            </a:r>
            <a:r>
              <a:rPr lang="en-US" altLang="ko-KR" dirty="0">
                <a:effectLst>
                  <a:glow rad="228600">
                    <a:schemeClr val="bg1">
                      <a:alpha val="90000"/>
                    </a:schemeClr>
                  </a:glow>
                </a:effectLst>
              </a:rPr>
              <a:t>, </a:t>
            </a:r>
            <a:r>
              <a:rPr lang="ko-KR" altLang="en-US" dirty="0">
                <a:effectLst>
                  <a:glow rad="228600">
                    <a:schemeClr val="bg1">
                      <a:alpha val="90000"/>
                    </a:schemeClr>
                  </a:glow>
                </a:effectLst>
              </a:rPr>
              <a:t>결정을 바꾸어 리팩토링 할 수 있고</a:t>
            </a:r>
            <a:r>
              <a:rPr lang="en-US" altLang="ko-KR" dirty="0">
                <a:effectLst>
                  <a:glow rad="228600">
                    <a:schemeClr val="bg1">
                      <a:alpha val="90000"/>
                    </a:schemeClr>
                  </a:glow>
                </a:effectLst>
              </a:rPr>
              <a:t>, </a:t>
            </a:r>
            <a:r>
              <a:rPr lang="ko-KR" altLang="en-US" dirty="0">
                <a:effectLst>
                  <a:glow rad="228600">
                    <a:schemeClr val="bg1">
                      <a:alpha val="90000"/>
                    </a:schemeClr>
                  </a:glow>
                </a:effectLst>
              </a:rPr>
              <a:t>내일</a:t>
            </a:r>
            <a:r>
              <a:rPr lang="en-US" altLang="ko-KR" dirty="0">
                <a:effectLst>
                  <a:glow rad="228600">
                    <a:schemeClr val="bg1">
                      <a:alpha val="90000"/>
                    </a:schemeClr>
                  </a:glow>
                </a:effectLst>
              </a:rPr>
              <a:t>, </a:t>
            </a:r>
            <a:r>
              <a:rPr lang="ko-KR" altLang="en-US" dirty="0">
                <a:effectLst>
                  <a:glow rad="228600">
                    <a:schemeClr val="bg1">
                      <a:alpha val="90000"/>
                    </a:schemeClr>
                  </a:glow>
                </a:effectLst>
              </a:rPr>
              <a:t>오늘의 이해가 부족해서 어렵게 작성한 프로그램이 보인다면 그것 역시 바꿀 수 있다</a:t>
            </a:r>
            <a:r>
              <a:rPr lang="en-US" altLang="ko-KR" dirty="0">
                <a:effectLst>
                  <a:glow rad="228600">
                    <a:schemeClr val="bg1">
                      <a:alpha val="90000"/>
                    </a:schemeClr>
                  </a:glow>
                </a:effectLst>
              </a:rPr>
              <a:t>.</a:t>
            </a:r>
          </a:p>
          <a:p>
            <a:pPr lvl="1"/>
            <a:r>
              <a:rPr lang="ko-KR" altLang="en-US" dirty="0">
                <a:effectLst>
                  <a:glow rad="228600">
                    <a:schemeClr val="bg1">
                      <a:alpha val="90000"/>
                    </a:schemeClr>
                  </a:glow>
                </a:effectLst>
              </a:rPr>
              <a:t>이런 것들이 누적되어 여러분들이 깨끗한 코드를 개발할 수 있다</a:t>
            </a:r>
            <a:r>
              <a:rPr lang="en-US" altLang="ko-KR" dirty="0">
                <a:effectLst>
                  <a:glow rad="228600">
                    <a:schemeClr val="bg1">
                      <a:alpha val="90000"/>
                    </a:schemeClr>
                  </a:glow>
                </a:effectLst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69284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677205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9">
            <a:extLst>
              <a:ext uri="{FF2B5EF4-FFF2-40B4-BE49-F238E27FC236}">
                <a16:creationId xmlns:a16="http://schemas.microsoft.com/office/drawing/2014/main" id="{BF545210-0FAB-4C55-AEE6-CE50AB931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소프트웨어 품질 개론</a:t>
            </a:r>
            <a:endParaRPr lang="ko-KR" altLang="en-US" sz="2400" b="0" dirty="0"/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F3004E08-662C-4F95-A7BF-02C1FB8A340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/>
            <a:r>
              <a:rPr lang="en-US" altLang="ko-KR" sz="1600" dirty="0">
                <a:latin typeface="+mn-ea"/>
              </a:rPr>
              <a:t>2</a:t>
            </a:r>
            <a:r>
              <a:rPr lang="ko-KR" altLang="en-US" sz="1600" dirty="0">
                <a:latin typeface="+mn-ea"/>
              </a:rPr>
              <a:t>교시</a:t>
            </a:r>
            <a:r>
              <a:rPr lang="en-US" altLang="ko-KR" sz="1600" dirty="0">
                <a:latin typeface="+mn-ea"/>
              </a:rPr>
              <a:t>.  </a:t>
            </a:r>
            <a:r>
              <a:rPr lang="ko-KR" altLang="en-US" dirty="0">
                <a:latin typeface="+mn-ea"/>
              </a:rPr>
              <a:t>코드 리뷰 기법</a:t>
            </a:r>
            <a:endParaRPr lang="en-US" altLang="ko-KR" sz="1600" b="0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05BDF93D-A4F6-4111-81D4-08BAEB6C7632}"/>
              </a:ext>
            </a:extLst>
          </p:cNvPr>
          <p:cNvGrpSpPr/>
          <p:nvPr/>
        </p:nvGrpSpPr>
        <p:grpSpPr>
          <a:xfrm>
            <a:off x="6000852" y="2705161"/>
            <a:ext cx="2943096" cy="230832"/>
            <a:chOff x="6000852" y="2240341"/>
            <a:chExt cx="2943096" cy="23083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612C597-B0BE-4CC1-AE6F-87A2A20EEE23}"/>
                </a:ext>
              </a:extLst>
            </p:cNvPr>
            <p:cNvSpPr txBox="1"/>
            <p:nvPr/>
          </p:nvSpPr>
          <p:spPr>
            <a:xfrm>
              <a:off x="6075855" y="2240341"/>
              <a:ext cx="2868093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sz="9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인용 </a:t>
              </a:r>
              <a:r>
                <a:rPr lang="en-US" altLang="ko-KR" sz="9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: </a:t>
              </a:r>
              <a:r>
                <a:rPr lang="ko-KR" altLang="en-US" sz="9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이근엽님 </a:t>
              </a:r>
              <a:r>
                <a:rPr lang="en-US" altLang="ko-KR" sz="9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&lt;TDD</a:t>
              </a:r>
              <a:r>
                <a:rPr lang="ko-KR" altLang="en-US" sz="9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와 </a:t>
              </a:r>
              <a:r>
                <a:rPr lang="en-US" altLang="ko-KR" sz="9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ATDD&gt;</a:t>
              </a:r>
              <a:r>
                <a:rPr lang="en-US" altLang="ko-KR" sz="8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, </a:t>
              </a:r>
              <a:r>
                <a:rPr lang="en-US" altLang="ko-KR" sz="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BX</a:t>
              </a:r>
              <a:r>
                <a:rPr lang="ko-KR" alt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살롱</a:t>
              </a:r>
              <a:r>
                <a:rPr lang="en-US" altLang="ko-KR" sz="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2021/04/09</a:t>
              </a:r>
              <a:endPara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pic>
          <p:nvPicPr>
            <p:cNvPr id="5" name="그래픽 4" descr="고정">
              <a:extLst>
                <a:ext uri="{FF2B5EF4-FFF2-40B4-BE49-F238E27FC236}">
                  <a16:creationId xmlns:a16="http://schemas.microsoft.com/office/drawing/2014/main" id="{4421F7B5-6E79-416E-A093-6F657689F2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000852" y="2255581"/>
              <a:ext cx="188105" cy="188105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D027BD0F-3ACA-4F62-B08F-FFB72615F54A}"/>
              </a:ext>
            </a:extLst>
          </p:cNvPr>
          <p:cNvSpPr txBox="1"/>
          <p:nvPr/>
        </p:nvSpPr>
        <p:spPr>
          <a:xfrm>
            <a:off x="6848393" y="1982380"/>
            <a:ext cx="1582484" cy="55399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173038" marR="0" lvl="0" indent="-173038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prstClr val="black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ko-KR" sz="800" i="0" u="none" strike="noStrike" kern="0" cap="none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Chapter </a:t>
            </a:r>
            <a:r>
              <a:rPr kumimoji="0" lang="en-US" altLang="ko-KR" sz="800" kern="0" dirty="0">
                <a:solidFill>
                  <a:prstClr val="white">
                    <a:lumMod val="75000"/>
                  </a:prst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1</a:t>
            </a:r>
            <a:r>
              <a:rPr kumimoji="0" lang="en-US" altLang="ko-KR" sz="800" i="0" u="none" strike="noStrike" kern="0" cap="none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.  </a:t>
            </a:r>
            <a:r>
              <a:rPr kumimoji="0" lang="ko-KR" altLang="en-US" sz="1200" b="1" i="0" u="none" strike="noStrike" kern="0" cap="none" spc="-15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코드리뷰 개요</a:t>
            </a:r>
          </a:p>
          <a:p>
            <a:pPr marL="173038" lvl="0" indent="-173038" defTabSz="914400" eaLnBrk="0" fontAlgn="base" hangingPunct="0">
              <a:spcBef>
                <a:spcPct val="50000"/>
              </a:spcBef>
              <a:spcAft>
                <a:spcPct val="0"/>
              </a:spcAft>
              <a:buClr>
                <a:prstClr val="black"/>
              </a:buClr>
              <a:defRPr/>
            </a:pPr>
            <a:r>
              <a:rPr kumimoji="0" lang="en-US" altLang="ko-KR" sz="800" i="0" u="none" strike="noStrike" kern="0" cap="none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Chapter 2.  </a:t>
            </a:r>
            <a:r>
              <a:rPr lang="ko-KR" altLang="en-US" sz="1200" b="1" kern="0" spc="-150" dirty="0">
                <a:solidFill>
                  <a:prstClr val="white">
                    <a:lumMod val="75000"/>
                  </a:prstClr>
                </a:solidFill>
                <a:latin typeface="맑은 고딕" pitchFamily="50" charset="-127"/>
                <a:cs typeface="Arial" pitchFamily="34" charset="0"/>
              </a:rPr>
              <a:t>코드리뷰 기법</a:t>
            </a:r>
            <a:endParaRPr lang="en-US" altLang="ko-KR" sz="1200" b="1" kern="0" spc="-150" dirty="0">
              <a:solidFill>
                <a:prstClr val="white">
                  <a:lumMod val="75000"/>
                </a:prstClr>
              </a:solidFill>
              <a:latin typeface="맑은 고딕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537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549B6F6-152F-4B55-B22C-4676EE6A2B32}"/>
              </a:ext>
            </a:extLst>
          </p:cNvPr>
          <p:cNvSpPr txBox="1"/>
          <p:nvPr/>
        </p:nvSpPr>
        <p:spPr>
          <a:xfrm>
            <a:off x="647656" y="1573894"/>
            <a:ext cx="7848687" cy="1995712"/>
          </a:xfrm>
          <a:prstGeom prst="roundRect">
            <a:avLst>
              <a:gd name="adj" fmla="val 5027"/>
            </a:avLst>
          </a:prstGeom>
          <a:noFill/>
          <a:ln w="19050">
            <a:noFill/>
          </a:ln>
          <a:effectLst/>
        </p:spPr>
        <p:txBody>
          <a:bodyPr wrap="none">
            <a:spAutoFit/>
          </a:bodyPr>
          <a:lstStyle>
            <a:lvl1pPr marL="269875" indent="-269875" defTabSz="685800" eaLnBrk="0" fontAlgn="base" latinLnBrk="1" hangingPunct="0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336699"/>
              </a:buClr>
              <a:buFont typeface="맑은 고딕" panose="020B0503020000020004" pitchFamily="50" charset="-127"/>
              <a:buChar char="■"/>
              <a:defRPr lang="ko-KR" altLang="en-US" sz="1600" b="1" smtClean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1pPr>
            <a:lvl2pPr marL="560388" indent="-214313" defTabSz="685800" eaLnBrk="0" fontAlgn="base" latinLnBrk="1" hangingPunct="0">
              <a:lnSpc>
                <a:spcPct val="150000"/>
              </a:lnSpc>
              <a:spcBef>
                <a:spcPts val="300"/>
              </a:spcBef>
              <a:spcAft>
                <a:spcPct val="0"/>
              </a:spcAft>
              <a:buClr>
                <a:srgbClr val="336699"/>
              </a:buClr>
              <a:buFont typeface="Wingdings" panose="05000000000000000000" pitchFamily="2" charset="2"/>
              <a:buChar char="l"/>
              <a:defRPr lang="ko-KR" altLang="en-US" sz="1400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2pPr>
            <a:lvl3pPr marL="811213" indent="-128588" defTabSz="685800" eaLnBrk="0" fontAlgn="base" latinLnBrk="1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  <a:buFont typeface="맑은 고딕" panose="020B0503020000020004" pitchFamily="50" charset="-127"/>
              <a:buChar char="-"/>
              <a:defRPr lang="ko-KR" altLang="en-US" sz="1200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3pPr>
            <a:lvl4pPr marL="1200150" indent="-171450" defTabSz="685800" eaLnBrk="0" fontAlgn="base" latinLnBrk="1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ko-KR" altLang="en-US" sz="1200" b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4pPr>
            <a:lvl5pPr marL="1543050" indent="-171450" defTabSz="685800" eaLnBrk="0" fontAlgn="base" latinLnBrk="1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ko-KR" altLang="en-US" sz="1200" b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5pPr>
            <a:lvl6pPr marL="1885950" indent="-171450" defTabSz="685800" latinLnBrk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 latinLnBrk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 latinLnBrk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 latinLnBrk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marL="52387" lvl="1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dirty="0">
                <a:solidFill>
                  <a:schemeClr val="bg1"/>
                </a:solidFill>
                <a:effectLst>
                  <a:glow rad="101600">
                    <a:schemeClr val="tx1">
                      <a:lumMod val="65000"/>
                      <a:lumOff val="35000"/>
                      <a:alpha val="80000"/>
                    </a:schemeClr>
                  </a:glow>
                </a:effectLst>
              </a:rPr>
              <a:t>“제대로 동작하지 않는다고 걱정하지 마라</a:t>
            </a:r>
            <a:r>
              <a:rPr lang="en-US" altLang="ko-KR" sz="2400" dirty="0">
                <a:solidFill>
                  <a:schemeClr val="bg1"/>
                </a:solidFill>
                <a:effectLst>
                  <a:glow rad="101600">
                    <a:schemeClr val="tx1">
                      <a:lumMod val="65000"/>
                      <a:lumOff val="35000"/>
                      <a:alpha val="80000"/>
                    </a:schemeClr>
                  </a:glow>
                </a:effectLst>
              </a:rPr>
              <a:t>,</a:t>
            </a:r>
          </a:p>
          <a:p>
            <a:pPr marL="52387" lvl="1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400" dirty="0">
                <a:solidFill>
                  <a:schemeClr val="bg1"/>
                </a:solidFill>
                <a:effectLst>
                  <a:glow rad="101600">
                    <a:schemeClr val="tx1">
                      <a:lumMod val="65000"/>
                      <a:lumOff val="35000"/>
                      <a:alpha val="80000"/>
                    </a:schemeClr>
                  </a:glow>
                </a:effectLst>
              </a:rPr>
              <a:t> </a:t>
            </a:r>
            <a:r>
              <a:rPr lang="ko-KR" altLang="en-US" sz="2400" dirty="0">
                <a:solidFill>
                  <a:schemeClr val="bg1"/>
                </a:solidFill>
                <a:effectLst>
                  <a:glow rad="101600">
                    <a:schemeClr val="tx1">
                      <a:lumMod val="65000"/>
                      <a:lumOff val="35000"/>
                      <a:alpha val="80000"/>
                    </a:schemeClr>
                  </a:glow>
                </a:effectLst>
              </a:rPr>
              <a:t>모든 게 제대로 된다면</a:t>
            </a:r>
            <a:r>
              <a:rPr lang="en-US" altLang="ko-KR" sz="2400" dirty="0">
                <a:solidFill>
                  <a:schemeClr val="bg1"/>
                </a:solidFill>
                <a:effectLst>
                  <a:glow rad="101600">
                    <a:schemeClr val="tx1">
                      <a:lumMod val="65000"/>
                      <a:lumOff val="35000"/>
                      <a:alpha val="80000"/>
                    </a:schemeClr>
                  </a:glow>
                </a:effectLst>
              </a:rPr>
              <a:t>, </a:t>
            </a:r>
            <a:r>
              <a:rPr lang="ko-KR" altLang="en-US" sz="2400" dirty="0">
                <a:solidFill>
                  <a:schemeClr val="bg1"/>
                </a:solidFill>
                <a:effectLst>
                  <a:glow rad="101600">
                    <a:schemeClr val="tx1">
                      <a:lumMod val="65000"/>
                      <a:lumOff val="35000"/>
                      <a:alpha val="80000"/>
                    </a:schemeClr>
                  </a:glow>
                </a:effectLst>
              </a:rPr>
              <a:t>당신은 일자리를 잃을 것이다</a:t>
            </a:r>
            <a:r>
              <a:rPr lang="en-US" altLang="ko-KR" sz="2400" dirty="0">
                <a:solidFill>
                  <a:schemeClr val="bg1"/>
                </a:solidFill>
                <a:effectLst>
                  <a:glow rad="101600">
                    <a:schemeClr val="tx1">
                      <a:lumMod val="65000"/>
                      <a:lumOff val="35000"/>
                      <a:alpha val="80000"/>
                    </a:schemeClr>
                  </a:glow>
                </a:effectLst>
              </a:rPr>
              <a:t>.”</a:t>
            </a:r>
          </a:p>
          <a:p>
            <a:pPr marL="52387" lvl="1" indent="0">
              <a:spcBef>
                <a:spcPts val="2000"/>
              </a:spcBef>
              <a:spcAft>
                <a:spcPts val="0"/>
              </a:spcAft>
              <a:buNone/>
            </a:pPr>
            <a:r>
              <a:rPr lang="en-US" altLang="ko-KR" sz="2400" dirty="0">
                <a:solidFill>
                  <a:schemeClr val="bg1"/>
                </a:solidFill>
                <a:effectLst>
                  <a:glow rad="101600">
                    <a:schemeClr val="tx1">
                      <a:lumMod val="65000"/>
                      <a:lumOff val="35000"/>
                      <a:alpha val="80000"/>
                    </a:schemeClr>
                  </a:glow>
                </a:effectLst>
              </a:rPr>
              <a:t> - Mosher’s Law of Software Engineering</a:t>
            </a:r>
          </a:p>
        </p:txBody>
      </p:sp>
    </p:spTree>
    <p:extLst>
      <p:ext uri="{BB962C8B-B14F-4D97-AF65-F5344CB8AC3E}">
        <p14:creationId xmlns:p14="http://schemas.microsoft.com/office/powerpoint/2010/main" val="1286933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9">
            <a:extLst>
              <a:ext uri="{FF2B5EF4-FFF2-40B4-BE49-F238E27FC236}">
                <a16:creationId xmlns:a16="http://schemas.microsoft.com/office/drawing/2014/main" id="{BF545210-0FAB-4C55-AEE6-CE50AB931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소프트웨어 품질 개론</a:t>
            </a:r>
            <a:endParaRPr lang="ko-KR" altLang="en-US" sz="2400" b="0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975FFB5-0CA5-4983-8B25-C8BE7474AA05}"/>
              </a:ext>
            </a:extLst>
          </p:cNvPr>
          <p:cNvSpPr/>
          <p:nvPr/>
        </p:nvSpPr>
        <p:spPr>
          <a:xfrm>
            <a:off x="8110066" y="1932993"/>
            <a:ext cx="833882" cy="3139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 defTabSz="685818" latinLnBrk="1">
              <a:lnSpc>
                <a:spcPct val="90000"/>
              </a:lnSpc>
              <a:spcBef>
                <a:spcPts val="750"/>
              </a:spcBef>
            </a:pPr>
            <a:r>
              <a:rPr lang="en-US" altLang="ko-KR" sz="1600" kern="0" dirty="0">
                <a:solidFill>
                  <a:srgbClr val="3D70A3"/>
                </a:solidFill>
                <a:latin typeface="맑은 고딕" pitchFamily="50" charset="-127"/>
                <a:cs typeface="Arial" pitchFamily="34" charset="0"/>
              </a:rPr>
              <a:t>(2</a:t>
            </a:r>
            <a:r>
              <a:rPr lang="ko-KR" altLang="en-US" sz="1600" kern="0" dirty="0">
                <a:solidFill>
                  <a:srgbClr val="3D70A3"/>
                </a:solidFill>
                <a:latin typeface="맑은 고딕" pitchFamily="50" charset="-127"/>
                <a:cs typeface="Arial" pitchFamily="34" charset="0"/>
              </a:rPr>
              <a:t>일차</a:t>
            </a:r>
            <a:r>
              <a:rPr lang="en-US" altLang="ko-KR" sz="1600" kern="0" dirty="0">
                <a:solidFill>
                  <a:srgbClr val="3D70A3"/>
                </a:solidFill>
                <a:latin typeface="맑은 고딕" pitchFamily="50" charset="-127"/>
                <a:cs typeface="Arial" pitchFamily="34" charset="0"/>
              </a:rPr>
              <a:t>)</a:t>
            </a:r>
          </a:p>
        </p:txBody>
      </p:sp>
      <p:sp>
        <p:nvSpPr>
          <p:cNvPr id="5" name="내용 개체 틀 7">
            <a:extLst>
              <a:ext uri="{FF2B5EF4-FFF2-40B4-BE49-F238E27FC236}">
                <a16:creationId xmlns:a16="http://schemas.microsoft.com/office/drawing/2014/main" id="{35FE0A14-28D5-4B76-96B4-D8EBDCB3AF57}"/>
              </a:ext>
            </a:extLst>
          </p:cNvPr>
          <p:cNvSpPr txBox="1">
            <a:spLocks/>
          </p:cNvSpPr>
          <p:nvPr/>
        </p:nvSpPr>
        <p:spPr>
          <a:xfrm>
            <a:off x="2961112" y="2246925"/>
            <a:ext cx="3995948" cy="1842107"/>
          </a:xfrm>
          <a:prstGeom prst="rect">
            <a:avLst/>
          </a:prstGeom>
        </p:spPr>
        <p:txBody>
          <a:bodyPr wrap="square" tIns="46800" anchor="t">
            <a:spAutoFit/>
          </a:bodyPr>
          <a:lstStyle>
            <a:lvl1pPr marL="0" indent="0" algn="r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0" lang="ko-KR" altLang="en-US" sz="2400" b="1" i="0" u="none" strike="noStrike" kern="0" cap="none" spc="0" normalizeH="0" baseline="0" noProof="0" smtClean="0">
                <a:ln>
                  <a:noFill/>
                </a:ln>
                <a:solidFill>
                  <a:srgbClr val="3D70A3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4378" eaLnBrk="0" fontAlgn="base" latinLnBrk="0" hangingPunct="0">
              <a:lnSpc>
                <a:spcPct val="200000"/>
              </a:lnSpc>
              <a:spcBef>
                <a:spcPct val="0"/>
              </a:spcBef>
            </a:pPr>
            <a:r>
              <a:rPr lang="en-US" altLang="ko-KR" sz="1400" dirty="0">
                <a:latin typeface="+mn-ea"/>
              </a:rPr>
              <a:t>5</a:t>
            </a:r>
            <a:r>
              <a:rPr lang="ko-KR" altLang="en-US" sz="1400" dirty="0">
                <a:latin typeface="+mn-ea"/>
              </a:rPr>
              <a:t>교시</a:t>
            </a:r>
            <a:r>
              <a:rPr lang="en-US" altLang="ko-KR" sz="1400" dirty="0">
                <a:latin typeface="+mn-ea"/>
              </a:rPr>
              <a:t>.  </a:t>
            </a:r>
            <a:r>
              <a:rPr lang="ko-KR" altLang="en-US" sz="2000" dirty="0" err="1">
                <a:latin typeface="+mn-ea"/>
              </a:rPr>
              <a:t>리팩토링</a:t>
            </a:r>
            <a:r>
              <a:rPr lang="ko-KR" altLang="en-US" sz="2000" dirty="0">
                <a:latin typeface="+mn-ea"/>
              </a:rPr>
              <a:t> 실습</a:t>
            </a:r>
            <a:r>
              <a:rPr lang="ko-KR" altLang="en-US" sz="1200" b="0" dirty="0">
                <a:latin typeface="+mn-ea"/>
              </a:rPr>
              <a:t> </a:t>
            </a:r>
            <a:r>
              <a:rPr lang="en-US" altLang="ko-KR" sz="1200" b="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(2</a:t>
            </a:r>
            <a:r>
              <a:rPr lang="ko-KR" altLang="en-US" sz="1200" b="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시간</a:t>
            </a:r>
            <a:r>
              <a:rPr lang="en-US" altLang="ko-KR" sz="1200" b="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)</a:t>
            </a:r>
          </a:p>
          <a:p>
            <a:pPr algn="l" defTabSz="914378" eaLnBrk="0" fontAlgn="base" latinLnBrk="0" hangingPunct="0">
              <a:lnSpc>
                <a:spcPct val="200000"/>
              </a:lnSpc>
              <a:spcBef>
                <a:spcPct val="0"/>
              </a:spcBef>
            </a:pPr>
            <a:r>
              <a:rPr lang="en-US" altLang="ko-KR" sz="1400" dirty="0">
                <a:latin typeface="+mn-ea"/>
                <a:ea typeface="+mn-ea"/>
              </a:rPr>
              <a:t>6</a:t>
            </a:r>
            <a:r>
              <a:rPr lang="ko-KR" altLang="en-US" sz="1400" dirty="0">
                <a:latin typeface="+mn-ea"/>
                <a:ea typeface="+mn-ea"/>
              </a:rPr>
              <a:t>교시</a:t>
            </a:r>
            <a:r>
              <a:rPr lang="en-US" altLang="ko-KR" sz="1400" dirty="0">
                <a:latin typeface="+mn-ea"/>
                <a:ea typeface="+mn-ea"/>
              </a:rPr>
              <a:t>.  </a:t>
            </a:r>
            <a:r>
              <a:rPr lang="ko-KR" altLang="en-US" sz="2000" dirty="0">
                <a:latin typeface="+mn-ea"/>
                <a:ea typeface="+mn-ea"/>
              </a:rPr>
              <a:t>테스트 주도 개발</a:t>
            </a:r>
            <a:r>
              <a:rPr lang="ko-KR" altLang="en-US" sz="1100" b="0" kern="1200" dirty="0">
                <a:solidFill>
                  <a:prstClr val="black"/>
                </a:solidFill>
                <a:cs typeface="+mn-cs"/>
              </a:rPr>
              <a:t> </a:t>
            </a:r>
            <a:r>
              <a:rPr lang="en-US" altLang="ko-KR" sz="1100" b="0" kern="1200" dirty="0">
                <a:solidFill>
                  <a:prstClr val="white">
                    <a:lumMod val="65000"/>
                  </a:prstClr>
                </a:solidFill>
                <a:cs typeface="+mn-cs"/>
              </a:rPr>
              <a:t>(2</a:t>
            </a:r>
            <a:r>
              <a:rPr lang="ko-KR" altLang="en-US" sz="1100" b="0" kern="1200" dirty="0">
                <a:solidFill>
                  <a:prstClr val="white">
                    <a:lumMod val="65000"/>
                  </a:prstClr>
                </a:solidFill>
                <a:cs typeface="+mn-cs"/>
              </a:rPr>
              <a:t>시간</a:t>
            </a:r>
            <a:r>
              <a:rPr lang="en-US" altLang="ko-KR" sz="1100" b="0" kern="1200" dirty="0">
                <a:solidFill>
                  <a:prstClr val="white">
                    <a:lumMod val="65000"/>
                  </a:prstClr>
                </a:solidFill>
                <a:cs typeface="+mn-cs"/>
              </a:rPr>
              <a:t>)</a:t>
            </a:r>
            <a:endParaRPr lang="en-US" altLang="ko-KR" sz="1400" dirty="0">
              <a:latin typeface="+mn-ea"/>
              <a:ea typeface="+mn-ea"/>
            </a:endParaRPr>
          </a:p>
          <a:p>
            <a:pPr algn="l" defTabSz="914378" eaLnBrk="0" fontAlgn="base" latinLnBrk="0" hangingPunct="0">
              <a:lnSpc>
                <a:spcPct val="200000"/>
              </a:lnSpc>
              <a:spcBef>
                <a:spcPct val="0"/>
              </a:spcBef>
            </a:pPr>
            <a:r>
              <a:rPr lang="en-US" altLang="ko-KR" sz="1400" dirty="0">
                <a:latin typeface="+mn-ea"/>
              </a:rPr>
              <a:t>7</a:t>
            </a:r>
            <a:r>
              <a:rPr lang="ko-KR" altLang="en-US" sz="1400" dirty="0">
                <a:latin typeface="+mn-ea"/>
              </a:rPr>
              <a:t>교시</a:t>
            </a:r>
            <a:r>
              <a:rPr lang="en-US" altLang="ko-KR" sz="1400" dirty="0">
                <a:latin typeface="+mn-ea"/>
              </a:rPr>
              <a:t>.  </a:t>
            </a:r>
            <a:r>
              <a:rPr lang="ko-KR" altLang="en-US" sz="2000" dirty="0">
                <a:latin typeface="+mn-ea"/>
              </a:rPr>
              <a:t>소스코드 분석 실습</a:t>
            </a:r>
            <a:r>
              <a:rPr lang="ko-KR" altLang="en-US" sz="1100" b="0" dirty="0">
                <a:latin typeface="+mn-ea"/>
              </a:rPr>
              <a:t> </a:t>
            </a:r>
            <a:r>
              <a:rPr lang="en-US" altLang="ko-KR" sz="1100" b="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(3</a:t>
            </a:r>
            <a:r>
              <a:rPr lang="ko-KR" altLang="en-US" sz="1100" b="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시간</a:t>
            </a:r>
            <a:r>
              <a:rPr lang="en-US" altLang="ko-KR" sz="1100" b="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838097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B373C8F0-9DA1-432D-9C2D-6338863532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코드리뷰 개요</a:t>
            </a:r>
          </a:p>
        </p:txBody>
      </p:sp>
    </p:spTree>
    <p:extLst>
      <p:ext uri="{BB962C8B-B14F-4D97-AF65-F5344CB8AC3E}">
        <p14:creationId xmlns:p14="http://schemas.microsoft.com/office/powerpoint/2010/main" val="30884517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EE4EFF4C-E661-4972-878C-18E7EC466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프로그램 분석기법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8B158CF-1309-46D5-8968-3899E43D7560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정적 프로그램 분석</a:t>
            </a:r>
            <a:endParaRPr lang="en-US" altLang="ko-KR" dirty="0"/>
          </a:p>
          <a:p>
            <a:pPr lvl="1"/>
            <a:r>
              <a:rPr lang="ko-KR" altLang="en-US" dirty="0"/>
              <a:t>실제 실행 없이 컴퓨터 소프트웨어를 분석</a:t>
            </a:r>
            <a:endParaRPr lang="en-US" altLang="ko-KR" dirty="0"/>
          </a:p>
          <a:p>
            <a:pPr lvl="1"/>
            <a:r>
              <a:rPr lang="ko-KR" altLang="en-US" dirty="0"/>
              <a:t> 인간에 의한 자동화된 툴을 사용한 분석</a:t>
            </a:r>
            <a:r>
              <a:rPr lang="en-US" altLang="ko-KR" dirty="0"/>
              <a:t>, </a:t>
            </a:r>
            <a:r>
              <a:rPr lang="ko-KR" altLang="en-US" dirty="0"/>
              <a:t>또는 코드리뷰</a:t>
            </a:r>
            <a:r>
              <a:rPr lang="en-US" altLang="ko-KR" dirty="0"/>
              <a:t>(Code Review)</a:t>
            </a:r>
            <a:r>
              <a:rPr lang="ko-KR" altLang="en-US" dirty="0"/>
              <a:t>에 적용</a:t>
            </a:r>
            <a:endParaRPr lang="en-US" altLang="ko-KR" dirty="0"/>
          </a:p>
          <a:p>
            <a:r>
              <a:rPr lang="ko-KR" altLang="en-US" dirty="0"/>
              <a:t>동적 프로그램 분석</a:t>
            </a:r>
            <a:endParaRPr lang="en-US" altLang="ko-KR" dirty="0"/>
          </a:p>
          <a:p>
            <a:pPr lvl="1"/>
            <a:r>
              <a:rPr lang="ko-KR" altLang="en-US" dirty="0"/>
              <a:t>실제 또는 가상 프로세서에서 프로그램을 실행하여 분석</a:t>
            </a:r>
            <a:endParaRPr lang="en-US" altLang="ko-KR" dirty="0"/>
          </a:p>
          <a:p>
            <a:pPr lvl="1"/>
            <a:r>
              <a:rPr lang="ko-KR" altLang="en-US" dirty="0"/>
              <a:t>코드 </a:t>
            </a:r>
            <a:r>
              <a:rPr lang="ko-KR" altLang="en-US" dirty="0" err="1"/>
              <a:t>커버리지와</a:t>
            </a:r>
            <a:r>
              <a:rPr lang="ko-KR" altLang="en-US" dirty="0"/>
              <a:t> 같은 소프트웨어 테스트 기법 활용</a:t>
            </a:r>
            <a:endParaRPr lang="en-US" altLang="ko-KR" dirty="0"/>
          </a:p>
          <a:p>
            <a:pPr lvl="1"/>
            <a:r>
              <a:rPr lang="ko-KR" altLang="en-US" dirty="0"/>
              <a:t>단위 테스트</a:t>
            </a:r>
            <a:r>
              <a:rPr lang="en-US" altLang="ko-KR" dirty="0"/>
              <a:t>, </a:t>
            </a:r>
            <a:r>
              <a:rPr lang="ko-KR" altLang="en-US" dirty="0"/>
              <a:t>통합 테스트</a:t>
            </a:r>
            <a:r>
              <a:rPr lang="en-US" altLang="ko-KR" dirty="0"/>
              <a:t>, </a:t>
            </a:r>
            <a:r>
              <a:rPr lang="ko-KR" altLang="en-US" dirty="0"/>
              <a:t>인수 테스트 등이 이에 해당</a:t>
            </a:r>
          </a:p>
        </p:txBody>
      </p:sp>
    </p:spTree>
    <p:extLst>
      <p:ext uri="{BB962C8B-B14F-4D97-AF65-F5344CB8AC3E}">
        <p14:creationId xmlns:p14="http://schemas.microsoft.com/office/powerpoint/2010/main" val="32758198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EE4EFF4C-E661-4972-878C-18E7EC466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코드리뷰</a:t>
            </a:r>
            <a:r>
              <a:rPr lang="en-US" altLang="ko-KR" b="0" dirty="0"/>
              <a:t>(Code Review)</a:t>
            </a:r>
            <a:r>
              <a:rPr lang="ko-KR" altLang="en-US" dirty="0"/>
              <a:t>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8B158CF-1309-46D5-8968-3899E43D7560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개발자가 작성한 코드를 한 명 또는 여러 명의 리뷰어가 같이 검토하고</a:t>
            </a:r>
            <a:r>
              <a:rPr lang="en-US" altLang="ko-KR" dirty="0"/>
              <a:t>, </a:t>
            </a:r>
            <a:r>
              <a:rPr lang="ko-KR" altLang="en-US" dirty="0"/>
              <a:t>피드백을 전달</a:t>
            </a:r>
            <a:r>
              <a:rPr lang="en-US" altLang="ko-KR" dirty="0"/>
              <a:t>, </a:t>
            </a:r>
            <a:r>
              <a:rPr lang="ko-KR" altLang="en-US" dirty="0"/>
              <a:t>이를 반영하여 코드를 개선해 나가는 과정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A14F7D0-8D65-494C-A198-CD09825E12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3572" y="1894585"/>
            <a:ext cx="5316855" cy="2481199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1536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2995780-CF13-460C-882A-65AE2029586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" t="620" r="939" b="2380"/>
          <a:stretch/>
        </p:blipFill>
        <p:spPr>
          <a:xfrm>
            <a:off x="5105213" y="2343630"/>
            <a:ext cx="3788786" cy="2486616"/>
          </a:xfrm>
          <a:prstGeom prst="rect">
            <a:avLst/>
          </a:prstGeom>
          <a:effectLst>
            <a:softEdge rad="635000"/>
          </a:effec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331A55D3-311A-4C22-AD4C-749B68816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코드리뷰의 장점</a:t>
            </a:r>
            <a:r>
              <a:rPr lang="ko-KR" altLang="en-US" b="0" dirty="0"/>
              <a:t> </a:t>
            </a:r>
            <a:r>
              <a:rPr lang="en-US" altLang="ko-KR" b="0" dirty="0"/>
              <a:t>(1/2)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9DBE66-1453-4525-9211-E945BFD70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76106-E57E-47AA-8FE6-6CFF599F3012}" type="slidenum">
              <a:rPr lang="en-US" altLang="ko-KR" smtClean="0"/>
              <a:pPr/>
              <a:t>23</a:t>
            </a:fld>
            <a:endParaRPr lang="ko-KR" altLang="en-US" dirty="0"/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5F345FB2-048D-4F04-B2F6-2250C19A6DF1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“코드 한 줄이 변경되었을 때</a:t>
            </a:r>
            <a:r>
              <a:rPr lang="en-US" altLang="ko-KR" dirty="0"/>
              <a:t>, </a:t>
            </a:r>
            <a:r>
              <a:rPr lang="ko-KR" altLang="en-US" dirty="0"/>
              <a:t>코드 리뷰가 도입되기 전에는 </a:t>
            </a:r>
            <a:r>
              <a:rPr lang="en-US" altLang="ko-KR" dirty="0"/>
              <a:t>55% </a:t>
            </a:r>
            <a:r>
              <a:rPr lang="ko-KR" altLang="en-US" dirty="0"/>
              <a:t>가 문제를 일으켰지만 코드 리뷰 과정이 도입된 후에는 </a:t>
            </a:r>
            <a:r>
              <a:rPr lang="en-US" altLang="ko-KR" dirty="0"/>
              <a:t>2%</a:t>
            </a:r>
            <a:r>
              <a:rPr lang="ko-KR" altLang="en-US" dirty="0"/>
              <a:t>만이 문제를 일으켰다</a:t>
            </a:r>
            <a:r>
              <a:rPr lang="en-US" altLang="ko-KR" dirty="0"/>
              <a:t>.”</a:t>
            </a:r>
          </a:p>
          <a:p>
            <a:pPr lvl="1"/>
            <a:r>
              <a:rPr lang="en-US" altLang="ko-KR" dirty="0"/>
              <a:t>Steve McConnell (Code Complete)</a:t>
            </a:r>
          </a:p>
          <a:p>
            <a:pPr lvl="1"/>
            <a:endParaRPr lang="en-US" altLang="ko-KR" dirty="0"/>
          </a:p>
          <a:p>
            <a:r>
              <a:rPr lang="ko-KR" altLang="en-US" dirty="0"/>
              <a:t>버그의 조기 발견</a:t>
            </a:r>
            <a:endParaRPr lang="en-US" altLang="ko-KR" dirty="0"/>
          </a:p>
          <a:p>
            <a:pPr lvl="1"/>
            <a:r>
              <a:rPr lang="ko-KR" altLang="en-US" dirty="0"/>
              <a:t>본인은 쉽게 발견하지 못하는 실수를 다른 사람은 금방 발견</a:t>
            </a:r>
            <a:endParaRPr lang="en-US" altLang="ko-KR" dirty="0"/>
          </a:p>
          <a:p>
            <a:pPr lvl="1"/>
            <a:r>
              <a:rPr lang="ko-KR" altLang="en-US" dirty="0"/>
              <a:t>잠재적인 장애</a:t>
            </a:r>
            <a:r>
              <a:rPr lang="en-US" altLang="ko-KR" dirty="0"/>
              <a:t>·</a:t>
            </a:r>
            <a:r>
              <a:rPr lang="ko-KR" altLang="en-US" dirty="0"/>
              <a:t>버그를 배포 전에 미리 발견 및 조치</a:t>
            </a:r>
            <a:endParaRPr lang="en-US" altLang="ko-KR" dirty="0"/>
          </a:p>
          <a:p>
            <a:pPr lvl="1"/>
            <a:r>
              <a:rPr lang="ko-KR" altLang="en-US" dirty="0"/>
              <a:t>수정 비용 절감</a:t>
            </a:r>
            <a:endParaRPr lang="en-US" altLang="ko-KR" dirty="0"/>
          </a:p>
          <a:p>
            <a:r>
              <a:rPr lang="ko-KR" altLang="en-US" dirty="0"/>
              <a:t>개발 표준 준수</a:t>
            </a:r>
            <a:endParaRPr lang="en-US" altLang="ko-KR" dirty="0"/>
          </a:p>
          <a:p>
            <a:pPr lvl="1"/>
            <a:r>
              <a:rPr lang="ko-KR" altLang="en-US" dirty="0"/>
              <a:t>정해진 표준 준수를 통해 개발 결과물의 일관된 스타일 유지</a:t>
            </a:r>
            <a:endParaRPr lang="en-US" altLang="ko-KR" dirty="0"/>
          </a:p>
          <a:p>
            <a:pPr lvl="1"/>
            <a:r>
              <a:rPr lang="ko-KR" altLang="en-US" dirty="0"/>
              <a:t>일관된 아키텍처 유지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806349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6AA5074-C93E-4AEF-A95A-5545699030A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" t="620" r="939" b="2380"/>
          <a:stretch/>
        </p:blipFill>
        <p:spPr>
          <a:xfrm>
            <a:off x="5105213" y="2343630"/>
            <a:ext cx="3788786" cy="2486616"/>
          </a:xfrm>
          <a:prstGeom prst="rect">
            <a:avLst/>
          </a:prstGeom>
          <a:effectLst>
            <a:softEdge rad="635000"/>
          </a:effec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331A55D3-311A-4C22-AD4C-749B68816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코드리뷰의 장점</a:t>
            </a:r>
            <a:r>
              <a:rPr lang="ko-KR" altLang="en-US" b="0" dirty="0"/>
              <a:t> </a:t>
            </a:r>
            <a:r>
              <a:rPr lang="en-US" altLang="ko-KR" b="0" dirty="0"/>
              <a:t>(2/2)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9DBE66-1453-4525-9211-E945BFD70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76106-E57E-47AA-8FE6-6CFF599F3012}" type="slidenum">
              <a:rPr lang="en-US" altLang="ko-KR" smtClean="0"/>
              <a:pPr/>
              <a:t>24</a:t>
            </a:fld>
            <a:endParaRPr lang="ko-KR" altLang="en-US" dirty="0"/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5F345FB2-048D-4F04-B2F6-2250C19A6DF1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중복 코드 방지 및 모듈의 재사용성 증대</a:t>
            </a:r>
            <a:endParaRPr lang="en-US" altLang="ko-KR" dirty="0"/>
          </a:p>
          <a:p>
            <a:pPr lvl="1"/>
            <a:r>
              <a:rPr lang="ko-KR" altLang="en-US" dirty="0"/>
              <a:t>동일한 역할을 수행하는 중복 코드 발견 및 이미 만들어진 코드 재사용</a:t>
            </a:r>
            <a:endParaRPr lang="en-US" altLang="ko-KR" dirty="0"/>
          </a:p>
          <a:p>
            <a:r>
              <a:rPr lang="ko-KR" altLang="en-US" dirty="0"/>
              <a:t>좋은 코드 공유 및 습득</a:t>
            </a:r>
            <a:endParaRPr lang="en-US" altLang="ko-KR" dirty="0"/>
          </a:p>
          <a:p>
            <a:pPr lvl="1"/>
            <a:r>
              <a:rPr lang="ko-KR" altLang="en-US" dirty="0"/>
              <a:t>개인 간의 격차를 해소하고 이해 수준 상향 평준화</a:t>
            </a:r>
            <a:endParaRPr lang="en-US" altLang="ko-KR" dirty="0"/>
          </a:p>
          <a:p>
            <a:pPr lvl="1"/>
            <a:r>
              <a:rPr lang="ko-KR" altLang="en-US" dirty="0"/>
              <a:t>전체적인 조직의 역량 강화</a:t>
            </a:r>
            <a:endParaRPr lang="en-US" altLang="ko-KR" dirty="0"/>
          </a:p>
          <a:p>
            <a:pPr lvl="1"/>
            <a:r>
              <a:rPr lang="ko-KR" altLang="en-US" dirty="0"/>
              <a:t>문제를 해결하는 새로운 관점 발견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355482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9F65C6-8B32-4153-AA41-169C90A572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코드리뷰의 효과 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87F5ADE-D9EE-44A1-91C6-7CB0001D8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76106-E57E-47AA-8FE6-6CFF599F3012}" type="slidenum">
              <a:rPr lang="en-US" altLang="ko-KR" smtClean="0"/>
              <a:pPr/>
              <a:t>25</a:t>
            </a:fld>
            <a:endParaRPr lang="ko-KR" altLang="en-US" dirty="0"/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46E1BECE-BAA5-4D35-9021-D564B3A3ADEC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단계별 결함 비교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DA1243C0-E448-4A35-AA58-7250D4BEBA4D}"/>
              </a:ext>
            </a:extLst>
          </p:cNvPr>
          <p:cNvGraphicFramePr>
            <a:graphicFrameLocks noGrp="1"/>
          </p:cNvGraphicFramePr>
          <p:nvPr/>
        </p:nvGraphicFramePr>
        <p:xfrm>
          <a:off x="5293998" y="2812852"/>
          <a:ext cx="3600000" cy="18886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7890">
                  <a:extLst>
                    <a:ext uri="{9D8B030D-6E8A-4147-A177-3AD203B41FA5}">
                      <a16:colId xmlns:a16="http://schemas.microsoft.com/office/drawing/2014/main" val="4054383973"/>
                    </a:ext>
                  </a:extLst>
                </a:gridCol>
                <a:gridCol w="1146055">
                  <a:extLst>
                    <a:ext uri="{9D8B030D-6E8A-4147-A177-3AD203B41FA5}">
                      <a16:colId xmlns:a16="http://schemas.microsoft.com/office/drawing/2014/main" val="2444350826"/>
                    </a:ext>
                  </a:extLst>
                </a:gridCol>
                <a:gridCol w="1146055">
                  <a:extLst>
                    <a:ext uri="{9D8B030D-6E8A-4147-A177-3AD203B41FA5}">
                      <a16:colId xmlns:a16="http://schemas.microsoft.com/office/drawing/2014/main" val="2243143810"/>
                    </a:ext>
                  </a:extLst>
                </a:gridCol>
              </a:tblGrid>
              <a:tr h="484688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코드리뷰</a:t>
                      </a:r>
                      <a:endParaRPr lang="en-US" altLang="ko-KR" sz="1100" dirty="0"/>
                    </a:p>
                    <a:p>
                      <a:pPr algn="ctr" latinLnBrk="1"/>
                      <a:r>
                        <a:rPr lang="ko-KR" altLang="en-US" sz="1100" dirty="0"/>
                        <a:t>도입 전</a:t>
                      </a:r>
                      <a:endParaRPr lang="ko-KR" altLang="en-US" sz="11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코드리뷰</a:t>
                      </a:r>
                      <a:endParaRPr lang="en-US" altLang="ko-KR" sz="1100" dirty="0"/>
                    </a:p>
                    <a:p>
                      <a:pPr algn="ctr" latinLnBrk="1"/>
                      <a:r>
                        <a:rPr lang="ko-KR" altLang="en-US" sz="1100" dirty="0"/>
                        <a:t>도입 후</a:t>
                      </a:r>
                      <a:endParaRPr lang="ko-KR" altLang="en-US" sz="11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29434342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결함 수정 비용</a:t>
                      </a:r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$155,400</a:t>
                      </a:r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$101,475</a:t>
                      </a:r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50350479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잠재 결함 비용</a:t>
                      </a:r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$194,000</a:t>
                      </a:r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$32,000</a:t>
                      </a:r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38870699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총 결함 비용</a:t>
                      </a:r>
                      <a:endParaRPr lang="ko-KR" altLang="en-US" sz="1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$349,400</a:t>
                      </a:r>
                      <a:endParaRPr lang="ko-KR" altLang="en-US" sz="1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$133,475</a:t>
                      </a:r>
                      <a:endParaRPr lang="ko-KR" altLang="en-US" sz="1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12096890"/>
                  </a:ext>
                </a:extLst>
              </a:tr>
            </a:tbl>
          </a:graphicData>
        </a:graphic>
      </p:graphicFrame>
      <p:graphicFrame>
        <p:nvGraphicFramePr>
          <p:cNvPr id="11" name="차트 10">
            <a:extLst>
              <a:ext uri="{FF2B5EF4-FFF2-40B4-BE49-F238E27FC236}">
                <a16:creationId xmlns:a16="http://schemas.microsoft.com/office/drawing/2014/main" id="{210AFE0F-4396-4899-BB4B-26F7929CD10F}"/>
              </a:ext>
            </a:extLst>
          </p:cNvPr>
          <p:cNvGraphicFramePr/>
          <p:nvPr/>
        </p:nvGraphicFramePr>
        <p:xfrm>
          <a:off x="358731" y="1004468"/>
          <a:ext cx="4826537" cy="36970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060958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1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1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1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1" grpId="0" uiExpand="1">
        <p:bldSub>
          <a:bldChart bld="category"/>
        </p:bldSub>
      </p:bldGraphic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72AE3B-571F-4FF8-BFF8-97AD9D094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개발단계별 결함 수정 비용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AEC5283-E177-4BF5-B59F-3AD46CFBD0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1" latinLnBrk="1"/>
            <a:fld id="{A5476106-E57E-47AA-8FE6-6CFF599F3012}" type="slidenum">
              <a:rPr lang="en-US" altLang="ko-KR" smtClean="0"/>
              <a:pPr defTabSz="914401" latinLnBrk="1"/>
              <a:t>26</a:t>
            </a:fld>
            <a:endParaRPr lang="ko-KR" altLang="en-US" dirty="0"/>
          </a:p>
        </p:txBody>
      </p:sp>
      <p:graphicFrame>
        <p:nvGraphicFramePr>
          <p:cNvPr id="10" name="내용 개체 틀 9">
            <a:extLst>
              <a:ext uri="{FF2B5EF4-FFF2-40B4-BE49-F238E27FC236}">
                <a16:creationId xmlns:a16="http://schemas.microsoft.com/office/drawing/2014/main" id="{E74F320C-6E2F-4083-BF27-F68BB300AAE3}"/>
              </a:ext>
            </a:extLst>
          </p:cNvPr>
          <p:cNvGraphicFramePr>
            <a:graphicFrameLocks noGrp="1"/>
          </p:cNvGraphicFramePr>
          <p:nvPr>
            <p:ph sz="quarter" idx="11"/>
          </p:nvPr>
        </p:nvGraphicFramePr>
        <p:xfrm>
          <a:off x="249238" y="536575"/>
          <a:ext cx="8645525" cy="42465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216559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0" grpId="0">
        <p:bldSub>
          <a:bldChart bld="series"/>
        </p:bldSub>
      </p:bldGraphic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C1E9368-A0B0-4457-900F-33D6A28782D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" t="620" r="939" b="2380"/>
          <a:stretch/>
        </p:blipFill>
        <p:spPr>
          <a:xfrm>
            <a:off x="5105213" y="2343630"/>
            <a:ext cx="3788786" cy="2486616"/>
          </a:xfrm>
          <a:prstGeom prst="rect">
            <a:avLst/>
          </a:prstGeom>
          <a:effectLst>
            <a:softEdge rad="635000"/>
          </a:effec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4C32653D-3F03-407B-AFC7-98F0402B1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코드리뷰가 잘 안 되는 이유</a:t>
            </a:r>
            <a:r>
              <a:rPr lang="ko-KR" altLang="en-US" b="0" dirty="0"/>
              <a:t> </a:t>
            </a:r>
            <a:r>
              <a:rPr lang="en-US" altLang="ko-KR" b="0" dirty="0"/>
              <a:t>(1/3)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5AC7C95-A1FA-45A4-B6D4-A56D59BE8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76106-E57E-47AA-8FE6-6CFF599F3012}" type="slidenum">
              <a:rPr lang="en-US" altLang="ko-KR" smtClean="0"/>
              <a:pPr/>
              <a:t>27</a:t>
            </a:fld>
            <a:endParaRPr lang="ko-KR" altLang="en-US" dirty="0"/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7172ABE8-6787-4EBC-9D09-782590509EF1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일정 부족</a:t>
            </a:r>
            <a:endParaRPr lang="en-US" altLang="ko-KR" dirty="0"/>
          </a:p>
          <a:p>
            <a:pPr lvl="1"/>
            <a:r>
              <a:rPr lang="ko-KR" altLang="en-US" dirty="0"/>
              <a:t>개발 진척에 도움이 안 되는 일로 보는 경향에 따른 일정 확보의 어려움</a:t>
            </a:r>
            <a:endParaRPr lang="en-US" altLang="ko-KR" dirty="0"/>
          </a:p>
          <a:p>
            <a:pPr lvl="1"/>
            <a:r>
              <a:rPr lang="ko-KR" altLang="en-US" dirty="0"/>
              <a:t>코드리뷰보다는 테스트가 더 효율적이라는 생각</a:t>
            </a:r>
            <a:endParaRPr lang="en-US" altLang="ko-KR" dirty="0"/>
          </a:p>
          <a:p>
            <a:r>
              <a:rPr lang="ko-KR" altLang="en-US" dirty="0"/>
              <a:t>공감대 형성</a:t>
            </a:r>
            <a:endParaRPr lang="en-US" altLang="ko-KR" dirty="0"/>
          </a:p>
          <a:p>
            <a:pPr lvl="1"/>
            <a:r>
              <a:rPr lang="ko-KR" altLang="en-US" dirty="0"/>
              <a:t>내 코드를 리뷰 받고 지적받을 것에 대한 두려움</a:t>
            </a:r>
            <a:endParaRPr lang="en-US" altLang="ko-KR" dirty="0"/>
          </a:p>
          <a:p>
            <a:pPr lvl="1"/>
            <a:r>
              <a:rPr lang="ko-KR" altLang="en-US" dirty="0"/>
              <a:t>남을 비평하거나 비평 받는 것을 싫어하는 문화</a:t>
            </a:r>
            <a:endParaRPr lang="en-US" altLang="ko-KR" dirty="0"/>
          </a:p>
          <a:p>
            <a:pPr lvl="1"/>
            <a:r>
              <a:rPr lang="en-US" altLang="ko-KR" dirty="0"/>
              <a:t>Soft</a:t>
            </a:r>
            <a:r>
              <a:rPr lang="ko-KR" altLang="en-US" dirty="0"/>
              <a:t> </a:t>
            </a:r>
            <a:r>
              <a:rPr lang="en-US" altLang="ko-KR" dirty="0"/>
              <a:t>skill</a:t>
            </a:r>
            <a:r>
              <a:rPr lang="ko-KR" altLang="en-US" dirty="0"/>
              <a:t> 미숙에서 생기는 소통 마찰</a:t>
            </a:r>
            <a:endParaRPr lang="en-US" altLang="ko-KR" dirty="0"/>
          </a:p>
          <a:p>
            <a:pPr lvl="1"/>
            <a:r>
              <a:rPr lang="ko-KR" altLang="en-US" dirty="0"/>
              <a:t>자신의 코드는 완벽하다는 방어적인 태도</a:t>
            </a:r>
            <a:endParaRPr lang="en-US" altLang="ko-KR" dirty="0"/>
          </a:p>
          <a:p>
            <a:pPr lvl="1"/>
            <a:r>
              <a:rPr lang="ko-KR" altLang="en-US" dirty="0"/>
              <a:t>과거의 부정적인 경험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812609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3F0B285-713E-4DD1-97E7-FAD2BB6742E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" t="620" r="939" b="2380"/>
          <a:stretch/>
        </p:blipFill>
        <p:spPr>
          <a:xfrm>
            <a:off x="5105213" y="2343630"/>
            <a:ext cx="3788786" cy="2486616"/>
          </a:xfrm>
          <a:prstGeom prst="rect">
            <a:avLst/>
          </a:prstGeom>
          <a:effectLst>
            <a:softEdge rad="635000"/>
          </a:effec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4C32653D-3F03-407B-AFC7-98F0402B1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코드리뷰가 잘 안 되는 이유</a:t>
            </a:r>
            <a:r>
              <a:rPr lang="ko-KR" altLang="en-US" b="0" dirty="0"/>
              <a:t> </a:t>
            </a:r>
            <a:r>
              <a:rPr lang="en-US" altLang="ko-KR" b="0" dirty="0"/>
              <a:t>(2/3)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5AC7C95-A1FA-45A4-B6D4-A56D59BE8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76106-E57E-47AA-8FE6-6CFF599F3012}" type="slidenum">
              <a:rPr lang="en-US" altLang="ko-KR" smtClean="0"/>
              <a:pPr/>
              <a:t>28</a:t>
            </a:fld>
            <a:endParaRPr lang="ko-KR" altLang="en-US" dirty="0"/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7172ABE8-6787-4EBC-9D09-782590509EF1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인프라 구축</a:t>
            </a:r>
            <a:endParaRPr lang="en-US" altLang="ko-KR" dirty="0"/>
          </a:p>
          <a:p>
            <a:pPr lvl="1"/>
            <a:r>
              <a:rPr lang="ko-KR" altLang="en-US" dirty="0"/>
              <a:t>코드 리뷰 방법의 불편함</a:t>
            </a:r>
            <a:endParaRPr lang="en-US" altLang="ko-KR" dirty="0"/>
          </a:p>
          <a:p>
            <a:r>
              <a:rPr lang="ko-KR" altLang="en-US" dirty="0"/>
              <a:t>가이드 및 지원</a:t>
            </a:r>
            <a:endParaRPr lang="en-US" altLang="ko-KR" dirty="0"/>
          </a:p>
          <a:p>
            <a:pPr lvl="1"/>
            <a:r>
              <a:rPr lang="ko-KR" altLang="en-US" dirty="0"/>
              <a:t>복잡하고</a:t>
            </a:r>
            <a:r>
              <a:rPr lang="en-US" altLang="ko-KR" dirty="0"/>
              <a:t>, </a:t>
            </a:r>
            <a:r>
              <a:rPr lang="ko-KR" altLang="en-US" dirty="0"/>
              <a:t>많고</a:t>
            </a:r>
            <a:r>
              <a:rPr lang="en-US" altLang="ko-KR" dirty="0"/>
              <a:t>, </a:t>
            </a:r>
            <a:r>
              <a:rPr lang="ko-KR" altLang="en-US" dirty="0"/>
              <a:t>가독성 떨어지는 코드</a:t>
            </a:r>
            <a:endParaRPr lang="en-US" altLang="ko-KR" dirty="0"/>
          </a:p>
          <a:p>
            <a:pPr lvl="1"/>
            <a:r>
              <a:rPr lang="ko-KR" altLang="en-US" dirty="0"/>
              <a:t>방법론 교육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29012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4A96AF-6470-4189-AB80-EBF88FEF5C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코드리뷰가 잘 안 되는 이유</a:t>
            </a:r>
            <a:r>
              <a:rPr lang="ko-KR" altLang="en-US" b="0" dirty="0"/>
              <a:t> </a:t>
            </a:r>
            <a:r>
              <a:rPr lang="en-US" altLang="ko-KR" b="0" dirty="0"/>
              <a:t>(3/3)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DAFA2B3-3D52-45A1-805C-50EFEE274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76106-E57E-47AA-8FE6-6CFF599F3012}" type="slidenum">
              <a:rPr lang="en-US" altLang="ko-KR" smtClean="0"/>
              <a:pPr/>
              <a:t>29</a:t>
            </a:fld>
            <a:endParaRPr lang="ko-KR" altLang="en-US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4AF3D5FA-15D9-451D-A8D3-F33598E44A55}"/>
              </a:ext>
            </a:extLst>
          </p:cNvPr>
          <p:cNvGrpSpPr/>
          <p:nvPr/>
        </p:nvGrpSpPr>
        <p:grpSpPr>
          <a:xfrm>
            <a:off x="5163708" y="1100818"/>
            <a:ext cx="3311054" cy="2909625"/>
            <a:chOff x="5163708" y="1100818"/>
            <a:chExt cx="3311054" cy="2909625"/>
          </a:xfrm>
        </p:grpSpPr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EBC1F33A-381B-4EBC-99A3-B70394F674B9}"/>
                </a:ext>
              </a:extLst>
            </p:cNvPr>
            <p:cNvGrpSpPr/>
            <p:nvPr/>
          </p:nvGrpSpPr>
          <p:grpSpPr>
            <a:xfrm>
              <a:off x="5163708" y="1100818"/>
              <a:ext cx="3311054" cy="2376000"/>
              <a:chOff x="416496" y="1279768"/>
              <a:chExt cx="3311054" cy="2376000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5E164BD-6A92-4048-9A16-D08BF76B507B}"/>
                  </a:ext>
                </a:extLst>
              </p:cNvPr>
              <p:cNvSpPr txBox="1"/>
              <p:nvPr/>
            </p:nvSpPr>
            <p:spPr>
              <a:xfrm>
                <a:off x="2568258" y="1803163"/>
                <a:ext cx="1159292" cy="13292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1100" spc="-150" dirty="0">
                    <a:solidFill>
                      <a:srgbClr val="61789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●  일정 확보</a:t>
                </a:r>
                <a:endParaRPr lang="en-US" altLang="ko-KR" sz="1100" spc="-150" dirty="0">
                  <a:solidFill>
                    <a:srgbClr val="61789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ko-KR" altLang="en-US" sz="1100" spc="-150" dirty="0">
                    <a:solidFill>
                      <a:srgbClr val="965A5A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●  공감대 형성</a:t>
                </a:r>
                <a:endParaRPr lang="en-US" altLang="ko-KR" sz="1100" spc="-150" dirty="0">
                  <a:solidFill>
                    <a:srgbClr val="965A5A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ko-KR" altLang="en-US" sz="1100" spc="-150" dirty="0">
                    <a:solidFill>
                      <a:srgbClr val="D49F52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●  인프라 구축</a:t>
                </a:r>
                <a:endParaRPr lang="en-US" altLang="ko-KR" sz="1100" spc="-150" dirty="0">
                  <a:solidFill>
                    <a:srgbClr val="D49F5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ko-KR" altLang="en-US" sz="1100" spc="-150" dirty="0">
                    <a:solidFill>
                      <a:srgbClr val="5C7A54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●  가이드 및 지원</a:t>
                </a:r>
                <a:endParaRPr lang="en-US" altLang="ko-KR" sz="1100" spc="-150" dirty="0">
                  <a:solidFill>
                    <a:srgbClr val="5C7A54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ko-KR" altLang="en-US" sz="1100" spc="-150" dirty="0">
                    <a:solidFill>
                      <a:srgbClr val="5B5B57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●  기타</a:t>
                </a:r>
              </a:p>
            </p:txBody>
          </p:sp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BE3BC68C-2B6A-4A1B-89DE-3F1348EA50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6496" y="1279768"/>
                <a:ext cx="2384053" cy="2376000"/>
              </a:xfrm>
              <a:prstGeom prst="rect">
                <a:avLst/>
              </a:prstGeom>
            </p:spPr>
          </p:pic>
        </p:grpSp>
        <p:sp>
          <p:nvSpPr>
            <p:cNvPr id="18" name="양쪽 모서리가 둥근 사각형 267">
              <a:extLst>
                <a:ext uri="{FF2B5EF4-FFF2-40B4-BE49-F238E27FC236}">
                  <a16:creationId xmlns:a16="http://schemas.microsoft.com/office/drawing/2014/main" id="{6FFD54CA-8087-4ADA-B59D-2E9E9D55757A}"/>
                </a:ext>
              </a:extLst>
            </p:cNvPr>
            <p:cNvSpPr/>
            <p:nvPr/>
          </p:nvSpPr>
          <p:spPr>
            <a:xfrm>
              <a:off x="5559235" y="3731209"/>
              <a:ext cx="2520000" cy="279234"/>
            </a:xfrm>
            <a:prstGeom prst="roundRect">
              <a:avLst/>
            </a:prstGeom>
            <a:solidFill>
              <a:srgbClr val="4A5062"/>
            </a:solidFill>
            <a:ln w="25400" cap="flat" cmpd="sng" algn="ctr">
              <a:noFill/>
              <a:prstDash val="solid"/>
            </a:ln>
            <a:effectLst/>
            <a:sp3d prstMaterial="dkEdge"/>
          </p:spPr>
          <p:txBody>
            <a:bodyPr rtlCol="0" anchor="ctr"/>
            <a:lstStyle/>
            <a:p>
              <a:pPr marL="0" marR="0" lvl="0" indent="0" algn="ctr" defTabSz="106774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1200" b="1" kern="0" dirty="0">
                  <a:solidFill>
                    <a:prstClr val="whit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/>
                </a:rPr>
                <a:t>코드리뷰를 위해 </a:t>
              </a:r>
              <a:r>
                <a:rPr lang="ko-KR" altLang="en-US" sz="1200" b="1" kern="0" dirty="0">
                  <a:solidFill>
                    <a:srgbClr val="FFC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/>
                </a:rPr>
                <a:t>필요</a:t>
              </a:r>
              <a:r>
                <a:rPr lang="ko-KR" altLang="en-US" sz="1200" b="1" kern="0" dirty="0">
                  <a:solidFill>
                    <a:prstClr val="whit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/>
                </a:rPr>
                <a:t>한 것</a:t>
              </a:r>
              <a:endParaRPr kumimoji="0" lang="ko-KR" altLang="en-US" sz="1200" b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맑은 고딕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9D2A5716-6D2A-435E-AAD0-3CE34C268024}"/>
              </a:ext>
            </a:extLst>
          </p:cNvPr>
          <p:cNvGrpSpPr/>
          <p:nvPr/>
        </p:nvGrpSpPr>
        <p:grpSpPr>
          <a:xfrm>
            <a:off x="412330" y="1111048"/>
            <a:ext cx="3938984" cy="2899395"/>
            <a:chOff x="412330" y="1111048"/>
            <a:chExt cx="3938984" cy="2899395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8D8909F7-F2B2-4CB0-8094-15826CD486E5}"/>
                </a:ext>
              </a:extLst>
            </p:cNvPr>
            <p:cNvGrpSpPr/>
            <p:nvPr/>
          </p:nvGrpSpPr>
          <p:grpSpPr>
            <a:xfrm>
              <a:off x="412330" y="1111048"/>
              <a:ext cx="3938984" cy="2376000"/>
              <a:chOff x="4429504" y="1279768"/>
              <a:chExt cx="3938984" cy="2376000"/>
            </a:xfrm>
          </p:grpSpPr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0BA5456-6DED-4635-8A3F-8F3C24535D42}"/>
                  </a:ext>
                </a:extLst>
              </p:cNvPr>
              <p:cNvSpPr txBox="1"/>
              <p:nvPr/>
            </p:nvSpPr>
            <p:spPr>
              <a:xfrm>
                <a:off x="6569598" y="1803163"/>
                <a:ext cx="1798890" cy="13292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1100" spc="-150" dirty="0">
                    <a:solidFill>
                      <a:srgbClr val="61789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●  일정 부족</a:t>
                </a:r>
                <a:endParaRPr lang="en-US" altLang="ko-KR" sz="1100" spc="-150" dirty="0">
                  <a:solidFill>
                    <a:srgbClr val="61789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ko-KR" altLang="en-US" sz="1100" spc="-150" dirty="0">
                    <a:solidFill>
                      <a:srgbClr val="965A5A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●  지적에 대한 두려움</a:t>
                </a:r>
                <a:endParaRPr lang="en-US" altLang="ko-KR" sz="1100" spc="-150" dirty="0">
                  <a:solidFill>
                    <a:srgbClr val="965A5A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ko-KR" altLang="en-US" sz="1100" spc="-150" dirty="0">
                    <a:solidFill>
                      <a:srgbClr val="D49F52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●  코드 리뷰 방법이 불편해서</a:t>
                </a:r>
                <a:endParaRPr lang="en-US" altLang="ko-KR" sz="1100" spc="-150" dirty="0">
                  <a:solidFill>
                    <a:srgbClr val="D49F5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ko-KR" altLang="en-US" sz="1100" spc="-150" dirty="0">
                    <a:solidFill>
                      <a:srgbClr val="5C7A54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●  가독성 떨어지는 코드</a:t>
                </a:r>
                <a:endParaRPr lang="en-US" altLang="ko-KR" sz="1100" spc="-150" dirty="0">
                  <a:solidFill>
                    <a:srgbClr val="5C7A54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ko-KR" altLang="en-US" sz="1100" spc="-150" dirty="0">
                    <a:solidFill>
                      <a:srgbClr val="5B5B57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●  잘하는 방법을 몰라서</a:t>
                </a:r>
              </a:p>
            </p:txBody>
          </p:sp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id="{BF2264EC-3746-4041-9724-580F179C5A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29504" y="1279768"/>
                <a:ext cx="2376000" cy="2376000"/>
              </a:xfrm>
              <a:prstGeom prst="rect">
                <a:avLst/>
              </a:prstGeom>
            </p:spPr>
          </p:pic>
        </p:grpSp>
        <p:sp>
          <p:nvSpPr>
            <p:cNvPr id="19" name="양쪽 모서리가 둥근 사각형 267">
              <a:extLst>
                <a:ext uri="{FF2B5EF4-FFF2-40B4-BE49-F238E27FC236}">
                  <a16:creationId xmlns:a16="http://schemas.microsoft.com/office/drawing/2014/main" id="{5A2FE8FF-72AF-4EE2-A82B-C8354E828A44}"/>
                </a:ext>
              </a:extLst>
            </p:cNvPr>
            <p:cNvSpPr/>
            <p:nvPr/>
          </p:nvSpPr>
          <p:spPr>
            <a:xfrm>
              <a:off x="1121822" y="3731209"/>
              <a:ext cx="2520000" cy="279234"/>
            </a:xfrm>
            <a:prstGeom prst="roundRect">
              <a:avLst/>
            </a:prstGeom>
            <a:solidFill>
              <a:srgbClr val="4A5062"/>
            </a:solidFill>
            <a:ln w="25400" cap="flat" cmpd="sng" algn="ctr">
              <a:noFill/>
              <a:prstDash val="solid"/>
            </a:ln>
            <a:effectLst/>
            <a:sp3d prstMaterial="dkEdge"/>
          </p:spPr>
          <p:txBody>
            <a:bodyPr rtlCol="0" anchor="ctr"/>
            <a:lstStyle/>
            <a:p>
              <a:pPr lvl="0" algn="ctr" defTabSz="1067745">
                <a:defRPr/>
              </a:pPr>
              <a:r>
                <a:rPr lang="ko-KR" altLang="en-US" sz="1200" b="1" kern="0" dirty="0">
                  <a:solidFill>
                    <a:prstClr val="white"/>
                  </a:solidFill>
                  <a:latin typeface="맑은 고딕" panose="020B0503020000020004" pitchFamily="50" charset="-127"/>
                  <a:cs typeface="맑은 고딕"/>
                </a:rPr>
                <a:t>코드리뷰 활동이 </a:t>
              </a:r>
              <a:r>
                <a:rPr lang="ko-KR" altLang="en-US" sz="1200" b="1" kern="0" dirty="0">
                  <a:solidFill>
                    <a:srgbClr val="FFC000"/>
                  </a:solidFill>
                  <a:latin typeface="맑은 고딕" panose="020B0503020000020004" pitchFamily="50" charset="-127"/>
                  <a:cs typeface="맑은 고딕"/>
                </a:rPr>
                <a:t>어려운</a:t>
              </a:r>
              <a:r>
                <a:rPr lang="ko-KR" altLang="en-US" sz="1200" b="1" kern="0" dirty="0">
                  <a:solidFill>
                    <a:prstClr val="white"/>
                  </a:solidFill>
                  <a:latin typeface="맑은 고딕" panose="020B0503020000020004" pitchFamily="50" charset="-127"/>
                  <a:cs typeface="맑은 고딕"/>
                </a:rPr>
                <a:t> 이유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21146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9">
            <a:extLst>
              <a:ext uri="{FF2B5EF4-FFF2-40B4-BE49-F238E27FC236}">
                <a16:creationId xmlns:a16="http://schemas.microsoft.com/office/drawing/2014/main" id="{BF545210-0FAB-4C55-AEE6-CE50AB931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소프트웨어 품질 개론</a:t>
            </a:r>
            <a:endParaRPr lang="ko-KR" altLang="en-US" sz="2400" b="0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975FFB5-0CA5-4983-8B25-C8BE7474AA05}"/>
              </a:ext>
            </a:extLst>
          </p:cNvPr>
          <p:cNvSpPr/>
          <p:nvPr/>
        </p:nvSpPr>
        <p:spPr>
          <a:xfrm>
            <a:off x="8110066" y="1932993"/>
            <a:ext cx="833882" cy="3139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 defTabSz="685818" latinLnBrk="1">
              <a:lnSpc>
                <a:spcPct val="90000"/>
              </a:lnSpc>
              <a:spcBef>
                <a:spcPts val="750"/>
              </a:spcBef>
            </a:pPr>
            <a:r>
              <a:rPr lang="en-US" altLang="ko-KR" sz="1600" kern="0" dirty="0">
                <a:solidFill>
                  <a:srgbClr val="3D70A3"/>
                </a:solidFill>
                <a:latin typeface="맑은 고딕" pitchFamily="50" charset="-127"/>
                <a:cs typeface="Arial" pitchFamily="34" charset="0"/>
              </a:rPr>
              <a:t>(1</a:t>
            </a:r>
            <a:r>
              <a:rPr lang="ko-KR" altLang="en-US" sz="1600" kern="0" dirty="0">
                <a:solidFill>
                  <a:srgbClr val="3D70A3"/>
                </a:solidFill>
                <a:latin typeface="맑은 고딕" pitchFamily="50" charset="-127"/>
                <a:cs typeface="Arial" pitchFamily="34" charset="0"/>
              </a:rPr>
              <a:t>일차</a:t>
            </a:r>
            <a:r>
              <a:rPr lang="en-US" altLang="ko-KR" sz="1600" kern="0" dirty="0">
                <a:solidFill>
                  <a:srgbClr val="3D70A3"/>
                </a:solidFill>
                <a:latin typeface="맑은 고딕" pitchFamily="50" charset="-127"/>
                <a:cs typeface="Arial" pitchFamily="34" charset="0"/>
              </a:rPr>
              <a:t>)</a:t>
            </a:r>
          </a:p>
        </p:txBody>
      </p:sp>
      <p:sp>
        <p:nvSpPr>
          <p:cNvPr id="6" name="내용 개체 틀 7">
            <a:extLst>
              <a:ext uri="{FF2B5EF4-FFF2-40B4-BE49-F238E27FC236}">
                <a16:creationId xmlns:a16="http://schemas.microsoft.com/office/drawing/2014/main" id="{429DDC6F-D927-4D17-8204-6FC3B7A1C02D}"/>
              </a:ext>
            </a:extLst>
          </p:cNvPr>
          <p:cNvSpPr txBox="1">
            <a:spLocks/>
          </p:cNvSpPr>
          <p:nvPr/>
        </p:nvSpPr>
        <p:spPr>
          <a:xfrm>
            <a:off x="2961112" y="2246925"/>
            <a:ext cx="3995948" cy="2457660"/>
          </a:xfrm>
          <a:prstGeom prst="rect">
            <a:avLst/>
          </a:prstGeom>
        </p:spPr>
        <p:txBody>
          <a:bodyPr wrap="square" tIns="46800" anchor="t">
            <a:spAutoFit/>
          </a:bodyPr>
          <a:lstStyle>
            <a:lvl1pPr marL="0" indent="0" algn="r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0" lang="ko-KR" altLang="en-US" sz="2400" b="1" i="0" u="none" strike="noStrike" kern="0" cap="none" spc="0" normalizeH="0" baseline="0" noProof="0" smtClean="0">
                <a:ln>
                  <a:noFill/>
                </a:ln>
                <a:solidFill>
                  <a:srgbClr val="3D70A3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4378" eaLnBrk="0" fontAlgn="base" latinLnBrk="0" hangingPunct="0">
              <a:lnSpc>
                <a:spcPct val="200000"/>
              </a:lnSpc>
              <a:spcBef>
                <a:spcPct val="0"/>
              </a:spcBef>
            </a:pPr>
            <a:r>
              <a:rPr lang="en-US" altLang="ko-KR" sz="1400" dirty="0">
                <a:latin typeface="+mn-ea"/>
                <a:ea typeface="+mn-ea"/>
              </a:rPr>
              <a:t>1</a:t>
            </a:r>
            <a:r>
              <a:rPr lang="ko-KR" altLang="en-US" sz="1400" dirty="0">
                <a:latin typeface="+mn-ea"/>
                <a:ea typeface="+mn-ea"/>
              </a:rPr>
              <a:t>교시</a:t>
            </a:r>
            <a:r>
              <a:rPr lang="en-US" altLang="ko-KR" sz="1400" dirty="0">
                <a:latin typeface="+mn-ea"/>
                <a:ea typeface="+mn-ea"/>
              </a:rPr>
              <a:t>.  </a:t>
            </a:r>
            <a:r>
              <a:rPr lang="ko-KR" altLang="en-US" sz="2000" dirty="0">
                <a:latin typeface="+mn-ea"/>
                <a:ea typeface="+mn-ea"/>
              </a:rPr>
              <a:t>좋은 프로그램</a:t>
            </a:r>
            <a:r>
              <a:rPr lang="ko-KR" altLang="en-US" sz="1100" b="0" dirty="0">
                <a:latin typeface="+mn-ea"/>
                <a:ea typeface="+mn-ea"/>
              </a:rPr>
              <a:t> </a:t>
            </a:r>
            <a:r>
              <a:rPr lang="en-US" altLang="ko-KR" sz="1100" b="0" dirty="0"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(1</a:t>
            </a:r>
            <a:r>
              <a:rPr lang="ko-KR" altLang="en-US" sz="1100" b="0" dirty="0"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시간</a:t>
            </a:r>
            <a:r>
              <a:rPr lang="en-US" altLang="ko-KR" sz="1100" b="0" dirty="0"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)</a:t>
            </a:r>
            <a:endParaRPr lang="en-US" altLang="ko-KR" sz="2000" dirty="0">
              <a:latin typeface="+mn-ea"/>
              <a:ea typeface="+mn-ea"/>
            </a:endParaRPr>
          </a:p>
          <a:p>
            <a:pPr algn="l" defTabSz="914378" eaLnBrk="0" fontAlgn="base" latinLnBrk="0" hangingPunct="0">
              <a:lnSpc>
                <a:spcPct val="200000"/>
              </a:lnSpc>
              <a:spcBef>
                <a:spcPct val="0"/>
              </a:spcBef>
            </a:pPr>
            <a:r>
              <a:rPr lang="en-US" altLang="ko-KR" sz="1400" dirty="0">
                <a:latin typeface="+mn-ea"/>
                <a:ea typeface="+mn-ea"/>
              </a:rPr>
              <a:t>2</a:t>
            </a:r>
            <a:r>
              <a:rPr lang="ko-KR" altLang="en-US" sz="1400" dirty="0">
                <a:latin typeface="+mn-ea"/>
                <a:ea typeface="+mn-ea"/>
              </a:rPr>
              <a:t>교시</a:t>
            </a:r>
            <a:r>
              <a:rPr lang="en-US" altLang="ko-KR" sz="1400" dirty="0">
                <a:latin typeface="+mn-ea"/>
                <a:ea typeface="+mn-ea"/>
              </a:rPr>
              <a:t>.  </a:t>
            </a:r>
            <a:r>
              <a:rPr lang="ko-KR" altLang="en-US" sz="2000" dirty="0">
                <a:latin typeface="+mn-ea"/>
                <a:ea typeface="+mn-ea"/>
              </a:rPr>
              <a:t>코드 리뷰 기법</a:t>
            </a:r>
            <a:r>
              <a:rPr lang="ko-KR" altLang="en-US" sz="1100" b="0" dirty="0">
                <a:latin typeface="+mn-ea"/>
                <a:ea typeface="+mn-ea"/>
              </a:rPr>
              <a:t> </a:t>
            </a:r>
            <a:r>
              <a:rPr lang="en-US" altLang="ko-KR" sz="1100" b="0" dirty="0"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(1</a:t>
            </a:r>
            <a:r>
              <a:rPr lang="ko-KR" altLang="en-US" sz="1100" b="0" dirty="0"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시간</a:t>
            </a:r>
            <a:r>
              <a:rPr lang="en-US" altLang="ko-KR" sz="1100" b="0" dirty="0"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)</a:t>
            </a:r>
          </a:p>
          <a:p>
            <a:pPr algn="l" defTabSz="914378" eaLnBrk="0" fontAlgn="base" latinLnBrk="0" hangingPunct="0">
              <a:lnSpc>
                <a:spcPct val="200000"/>
              </a:lnSpc>
              <a:spcBef>
                <a:spcPct val="0"/>
              </a:spcBef>
            </a:pPr>
            <a:r>
              <a:rPr lang="en-US" altLang="ko-KR" sz="1400" dirty="0">
                <a:latin typeface="+mn-ea"/>
                <a:ea typeface="+mn-ea"/>
              </a:rPr>
              <a:t>3</a:t>
            </a:r>
            <a:r>
              <a:rPr lang="ko-KR" altLang="en-US" sz="1400" dirty="0">
                <a:latin typeface="+mn-ea"/>
                <a:ea typeface="+mn-ea"/>
              </a:rPr>
              <a:t>교시</a:t>
            </a:r>
            <a:r>
              <a:rPr lang="en-US" altLang="ko-KR" sz="1400" dirty="0">
                <a:latin typeface="+mn-ea"/>
                <a:ea typeface="+mn-ea"/>
              </a:rPr>
              <a:t>.  </a:t>
            </a:r>
            <a:r>
              <a:rPr lang="ko-KR" altLang="en-US" sz="2000" dirty="0">
                <a:latin typeface="+mn-ea"/>
                <a:ea typeface="+mn-ea"/>
              </a:rPr>
              <a:t>코드 리팩토링 기법</a:t>
            </a:r>
            <a:r>
              <a:rPr lang="ko-KR" altLang="en-US" sz="1100" b="0" dirty="0">
                <a:latin typeface="+mn-ea"/>
                <a:ea typeface="+mn-ea"/>
              </a:rPr>
              <a:t> </a:t>
            </a:r>
            <a:r>
              <a:rPr lang="en-US" altLang="ko-KR" sz="1100" b="0" dirty="0"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(2</a:t>
            </a:r>
            <a:r>
              <a:rPr lang="ko-KR" altLang="en-US" sz="1100" b="0" dirty="0"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시간</a:t>
            </a:r>
            <a:r>
              <a:rPr lang="en-US" altLang="ko-KR" sz="1100" b="0" dirty="0"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)</a:t>
            </a:r>
          </a:p>
          <a:p>
            <a:pPr algn="l" defTabSz="914378" eaLnBrk="0" fontAlgn="base" latinLnBrk="0" hangingPunct="0">
              <a:lnSpc>
                <a:spcPct val="200000"/>
              </a:lnSpc>
              <a:spcBef>
                <a:spcPct val="0"/>
              </a:spcBef>
            </a:pPr>
            <a:r>
              <a:rPr lang="en-US" altLang="ko-KR" sz="1400" dirty="0">
                <a:latin typeface="+mn-ea"/>
              </a:rPr>
              <a:t>4</a:t>
            </a:r>
            <a:r>
              <a:rPr lang="ko-KR" altLang="en-US" sz="1400" dirty="0">
                <a:latin typeface="+mn-ea"/>
              </a:rPr>
              <a:t>교시</a:t>
            </a:r>
            <a:r>
              <a:rPr lang="en-US" altLang="ko-KR" sz="1400" dirty="0">
                <a:latin typeface="+mn-ea"/>
              </a:rPr>
              <a:t>.  </a:t>
            </a:r>
            <a:r>
              <a:rPr lang="ko-KR" altLang="en-US" sz="2000" dirty="0">
                <a:latin typeface="+mn-ea"/>
              </a:rPr>
              <a:t>코드속의 나쁜 냄새</a:t>
            </a:r>
            <a:r>
              <a:rPr lang="ko-KR" altLang="en-US" sz="1100" b="0" dirty="0">
                <a:latin typeface="+mn-ea"/>
              </a:rPr>
              <a:t> </a:t>
            </a:r>
            <a:r>
              <a:rPr lang="en-US" altLang="ko-KR" sz="1100" b="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(2</a:t>
            </a:r>
            <a:r>
              <a:rPr lang="ko-KR" altLang="en-US" sz="1100" b="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시간</a:t>
            </a:r>
            <a:r>
              <a:rPr lang="en-US" altLang="ko-KR" sz="1100" b="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659191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B373C8F0-9DA1-432D-9C2D-6338863532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코드리뷰 기법</a:t>
            </a:r>
          </a:p>
        </p:txBody>
      </p:sp>
    </p:spTree>
    <p:extLst>
      <p:ext uri="{BB962C8B-B14F-4D97-AF65-F5344CB8AC3E}">
        <p14:creationId xmlns:p14="http://schemas.microsoft.com/office/powerpoint/2010/main" val="6790609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1041C4-B1FA-44E7-9E06-C0A0FD5C1C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코드리뷰 유형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7894F7C-17CD-47C6-B15C-47ADE86C5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1" latinLnBrk="1"/>
            <a:fld id="{A5476106-E57E-47AA-8FE6-6CFF599F3012}" type="slidenum">
              <a:rPr lang="en-US" altLang="ko-KR" smtClean="0"/>
              <a:pPr defTabSz="914401" latinLnBrk="1"/>
              <a:t>31</a:t>
            </a:fld>
            <a:endParaRPr lang="ko-KR" altLang="en-US" dirty="0"/>
          </a:p>
        </p:txBody>
      </p:sp>
      <p:graphicFrame>
        <p:nvGraphicFramePr>
          <p:cNvPr id="5" name="다이어그램 4">
            <a:extLst>
              <a:ext uri="{FF2B5EF4-FFF2-40B4-BE49-F238E27FC236}">
                <a16:creationId xmlns:a16="http://schemas.microsoft.com/office/drawing/2014/main" id="{71FF8E2F-B64C-490D-A27C-75A79582AE7F}"/>
              </a:ext>
            </a:extLst>
          </p:cNvPr>
          <p:cNvGraphicFramePr/>
          <p:nvPr/>
        </p:nvGraphicFramePr>
        <p:xfrm>
          <a:off x="250001" y="1037005"/>
          <a:ext cx="8643999" cy="32689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0B1AC307-18A8-4657-AEE3-DE81C3A41E81}"/>
              </a:ext>
            </a:extLst>
          </p:cNvPr>
          <p:cNvSpPr/>
          <p:nvPr/>
        </p:nvSpPr>
        <p:spPr>
          <a:xfrm>
            <a:off x="8120582" y="1622907"/>
            <a:ext cx="74219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latinLnBrk="1"/>
            <a:r>
              <a:rPr lang="en-US" altLang="ko-KR" sz="14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Formal</a:t>
            </a:r>
            <a:endParaRPr lang="ko-KR" altLang="en-US" sz="14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860BAA5-7C7F-4EA0-AC9E-A46E03F05530}"/>
              </a:ext>
            </a:extLst>
          </p:cNvPr>
          <p:cNvSpPr/>
          <p:nvPr/>
        </p:nvSpPr>
        <p:spPr>
          <a:xfrm>
            <a:off x="250000" y="1622907"/>
            <a:ext cx="11358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latinLnBrk="1"/>
            <a:r>
              <a:rPr lang="en-US" altLang="ko-KR" sz="14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Lightweight</a:t>
            </a:r>
            <a:endParaRPr lang="ko-KR" altLang="en-US" sz="14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64510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  <p:bldP spid="4" grpId="0"/>
      <p:bldP spid="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1C7BABA0-A05E-4BEF-9EAE-E4F6B25D30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" t="620" r="939" b="2380"/>
          <a:stretch/>
        </p:blipFill>
        <p:spPr>
          <a:xfrm>
            <a:off x="5105213" y="2343630"/>
            <a:ext cx="3788786" cy="2486616"/>
          </a:xfrm>
          <a:prstGeom prst="rect">
            <a:avLst/>
          </a:prstGeom>
          <a:effectLst>
            <a:softEdge rad="635000"/>
          </a:effectLst>
        </p:spPr>
      </p:pic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D6BB26F-BCAC-4950-8F14-41FFD9BC572A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/>
              <a:t>Code Inspection</a:t>
            </a:r>
          </a:p>
          <a:p>
            <a:pPr lvl="1"/>
            <a:r>
              <a:rPr lang="ko-KR" altLang="en-US" dirty="0"/>
              <a:t>가장 정형화된 패턴의 기법</a:t>
            </a:r>
            <a:endParaRPr lang="en-US" altLang="ko-KR" dirty="0"/>
          </a:p>
          <a:p>
            <a:pPr lvl="1"/>
            <a:r>
              <a:rPr lang="ko-KR" altLang="en-US" dirty="0"/>
              <a:t>코드리뷰팀이 시스템이 어느정도 구현된 단계에서</a:t>
            </a:r>
            <a:endParaRPr lang="en-US" altLang="ko-KR" dirty="0"/>
          </a:p>
          <a:p>
            <a:pPr marL="346083" lvl="1" indent="0">
              <a:buNone/>
            </a:pPr>
            <a:r>
              <a:rPr lang="en-US" altLang="ko-KR" dirty="0"/>
              <a:t>  </a:t>
            </a:r>
            <a:r>
              <a:rPr lang="ko-KR" altLang="en-US" dirty="0"/>
              <a:t> 일정한 패턴을 가지고 코드를 분석</a:t>
            </a:r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ACCF012-74C6-443B-AC8F-91C339CDE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코드리뷰 기법①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9F76500-8F19-46A5-A6DD-3EE03A9D77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76106-E57E-47AA-8FE6-6CFF599F3012}" type="slidenum">
              <a:rPr lang="en-US" altLang="ko-KR" smtClean="0"/>
              <a:pPr/>
              <a:t>32</a:t>
            </a:fld>
            <a:endParaRPr lang="ko-KR" altLang="en-US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FF86D61-803C-4F87-BD86-3A829DA31D73}"/>
              </a:ext>
            </a:extLst>
          </p:cNvPr>
          <p:cNvGrpSpPr/>
          <p:nvPr/>
        </p:nvGrpSpPr>
        <p:grpSpPr>
          <a:xfrm>
            <a:off x="5899150" y="535783"/>
            <a:ext cx="2994848" cy="797717"/>
            <a:chOff x="5899150" y="535783"/>
            <a:chExt cx="2994848" cy="797717"/>
          </a:xfrm>
        </p:grpSpPr>
        <p:sp>
          <p:nvSpPr>
            <p:cNvPr id="33" name="AutoShape 39">
              <a:extLst>
                <a:ext uri="{FF2B5EF4-FFF2-40B4-BE49-F238E27FC236}">
                  <a16:creationId xmlns:a16="http://schemas.microsoft.com/office/drawing/2014/main" id="{5812F90D-6790-4BA1-AD48-747A13BA50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99150" y="535783"/>
              <a:ext cx="2994848" cy="797717"/>
            </a:xfrm>
            <a:prstGeom prst="roundRect">
              <a:avLst>
                <a:gd name="adj" fmla="val 8095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wrap="none" anchor="t"/>
            <a:lstStyle>
              <a:defPPr>
                <a:defRPr lang="en-US"/>
              </a:defPPr>
              <a:lvl1pPr marL="0" algn="l" defTabSz="457145" rtl="0" eaLnBrk="1" latinLnBrk="0" hangingPunct="1">
                <a:defRPr sz="176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45" algn="l" defTabSz="457145" rtl="0" eaLnBrk="1" latinLnBrk="0" hangingPunct="1">
                <a:defRPr sz="176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290" algn="l" defTabSz="457145" rtl="0" eaLnBrk="1" latinLnBrk="0" hangingPunct="1">
                <a:defRPr sz="176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34" algn="l" defTabSz="457145" rtl="0" eaLnBrk="1" latinLnBrk="0" hangingPunct="1">
                <a:defRPr sz="176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579" algn="l" defTabSz="457145" rtl="0" eaLnBrk="1" latinLnBrk="0" hangingPunct="1">
                <a:defRPr sz="176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724" algn="l" defTabSz="457145" rtl="0" eaLnBrk="1" latinLnBrk="0" hangingPunct="1">
                <a:defRPr sz="176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869" algn="l" defTabSz="457145" rtl="0" eaLnBrk="1" latinLnBrk="0" hangingPunct="1">
                <a:defRPr sz="176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013" algn="l" defTabSz="457145" rtl="0" eaLnBrk="1" latinLnBrk="0" hangingPunct="1">
                <a:defRPr sz="176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158" algn="l" defTabSz="457145" rtl="0" eaLnBrk="1" latinLnBrk="0" hangingPunct="1">
                <a:defRPr sz="176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 eaLnBrk="1" latinLnBrk="0" hangingPunct="1">
                <a:lnSpc>
                  <a:spcPct val="120000"/>
                </a:lnSpc>
                <a:spcBef>
                  <a:spcPct val="15000"/>
                </a:spcBef>
              </a:pPr>
              <a:endParaRPr lang="ko-KR" altLang="ko-KR" sz="8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aphicFrame>
          <p:nvGraphicFramePr>
            <p:cNvPr id="9" name="다이어그램 8">
              <a:extLst>
                <a:ext uri="{FF2B5EF4-FFF2-40B4-BE49-F238E27FC236}">
                  <a16:creationId xmlns:a16="http://schemas.microsoft.com/office/drawing/2014/main" id="{99BD463C-55AD-4010-A793-038CF8FF8262}"/>
                </a:ext>
              </a:extLst>
            </p:cNvPr>
            <p:cNvGraphicFramePr/>
            <p:nvPr/>
          </p:nvGraphicFramePr>
          <p:xfrm>
            <a:off x="5959475" y="535783"/>
            <a:ext cx="2874198" cy="797717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3944727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AutoShape 39">
            <a:extLst>
              <a:ext uri="{FF2B5EF4-FFF2-40B4-BE49-F238E27FC236}">
                <a16:creationId xmlns:a16="http://schemas.microsoft.com/office/drawing/2014/main" id="{6F4C6AB8-F22E-4ED4-9491-350D18DBFE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89574" y="1351044"/>
            <a:ext cx="4604425" cy="3363832"/>
          </a:xfrm>
          <a:prstGeom prst="roundRect">
            <a:avLst>
              <a:gd name="adj" fmla="val 1727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none" anchor="ctr"/>
          <a:lstStyle>
            <a:defPPr>
              <a:defRPr lang="en-US"/>
            </a:defPPr>
            <a:lvl1pPr marL="0" algn="l" defTabSz="457145" rtl="0" eaLnBrk="1" latinLnBrk="0" hangingPunct="1">
              <a:defRPr sz="17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45" algn="l" defTabSz="457145" rtl="0" eaLnBrk="1" latinLnBrk="0" hangingPunct="1">
              <a:defRPr sz="17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90" algn="l" defTabSz="457145" rtl="0" eaLnBrk="1" latinLnBrk="0" hangingPunct="1">
              <a:defRPr sz="17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34" algn="l" defTabSz="457145" rtl="0" eaLnBrk="1" latinLnBrk="0" hangingPunct="1">
              <a:defRPr sz="17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579" algn="l" defTabSz="457145" rtl="0" eaLnBrk="1" latinLnBrk="0" hangingPunct="1">
              <a:defRPr sz="17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724" algn="l" defTabSz="457145" rtl="0" eaLnBrk="1" latinLnBrk="0" hangingPunct="1">
              <a:defRPr sz="17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869" algn="l" defTabSz="457145" rtl="0" eaLnBrk="1" latinLnBrk="0" hangingPunct="1">
              <a:defRPr sz="17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13" algn="l" defTabSz="457145" rtl="0" eaLnBrk="1" latinLnBrk="0" hangingPunct="1">
              <a:defRPr sz="17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158" algn="l" defTabSz="457145" rtl="0" eaLnBrk="1" latinLnBrk="0" hangingPunct="1">
              <a:defRPr sz="17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eaLnBrk="1" latinLnBrk="0" hangingPunct="1">
              <a:lnSpc>
                <a:spcPct val="120000"/>
              </a:lnSpc>
              <a:spcBef>
                <a:spcPct val="15000"/>
              </a:spcBef>
              <a:buFontTx/>
              <a:buChar char="•"/>
            </a:pPr>
            <a:endParaRPr lang="ko-KR" altLang="ko-KR" sz="11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47" name="그룹 146">
            <a:extLst>
              <a:ext uri="{FF2B5EF4-FFF2-40B4-BE49-F238E27FC236}">
                <a16:creationId xmlns:a16="http://schemas.microsoft.com/office/drawing/2014/main" id="{89CF3B35-7EC3-47B7-B746-62CE5B93597C}"/>
              </a:ext>
            </a:extLst>
          </p:cNvPr>
          <p:cNvGrpSpPr/>
          <p:nvPr/>
        </p:nvGrpSpPr>
        <p:grpSpPr>
          <a:xfrm>
            <a:off x="4440669" y="1461410"/>
            <a:ext cx="4302234" cy="3143101"/>
            <a:chOff x="4445529" y="1451028"/>
            <a:chExt cx="4302234" cy="3143101"/>
          </a:xfrm>
        </p:grpSpPr>
        <p:grpSp>
          <p:nvGrpSpPr>
            <p:cNvPr id="144" name="그룹 143">
              <a:extLst>
                <a:ext uri="{FF2B5EF4-FFF2-40B4-BE49-F238E27FC236}">
                  <a16:creationId xmlns:a16="http://schemas.microsoft.com/office/drawing/2014/main" id="{E663077D-909C-4802-80C4-621149D79D34}"/>
                </a:ext>
              </a:extLst>
            </p:cNvPr>
            <p:cNvGrpSpPr/>
            <p:nvPr/>
          </p:nvGrpSpPr>
          <p:grpSpPr>
            <a:xfrm>
              <a:off x="4445529" y="1451028"/>
              <a:ext cx="4302234" cy="648000"/>
              <a:chOff x="4445529" y="1351044"/>
              <a:chExt cx="4302234" cy="720000"/>
            </a:xfrm>
          </p:grpSpPr>
          <p:sp>
            <p:nvSpPr>
              <p:cNvPr id="34" name="AutoShape 9">
                <a:extLst>
                  <a:ext uri="{FF2B5EF4-FFF2-40B4-BE49-F238E27FC236}">
                    <a16:creationId xmlns:a16="http://schemas.microsoft.com/office/drawing/2014/main" id="{72E380DA-5EE2-43BF-ADDF-9C7836069C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03763" y="1351044"/>
                <a:ext cx="2844000" cy="720000"/>
              </a:xfrm>
              <a:prstGeom prst="rect">
                <a:avLst/>
              </a:prstGeom>
              <a:solidFill>
                <a:schemeClr val="bg1"/>
              </a:solidFill>
              <a:ln w="9525" algn="ctr">
                <a:solidFill>
                  <a:schemeClr val="bg1">
                    <a:lumMod val="85000"/>
                  </a:schemeClr>
                </a:solidFill>
                <a:miter lim="800000"/>
                <a:headEnd/>
                <a:tailEnd/>
              </a:ln>
              <a:effectLst/>
            </p:spPr>
            <p:txBody>
              <a:bodyPr lIns="72000" tIns="72000" rIns="72000" bIns="0" anchor="ctr"/>
              <a:lstStyle/>
              <a:p>
                <a:pPr marL="92075" indent="-92075">
                  <a:spcAft>
                    <a:spcPts val="200"/>
                  </a:spcAft>
                  <a:buClr>
                    <a:srgbClr val="3D70A3"/>
                  </a:buClr>
                  <a:buFont typeface="맑은 고딕" panose="020B0503020000020004" pitchFamily="50" charset="-127"/>
                  <a:buChar char="-"/>
                </a:pPr>
                <a:r>
                  <a:rPr lang="ko-KR" altLang="en-US" sz="900" b="0" i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실제적인 </a:t>
                </a:r>
                <a:r>
                  <a:rPr lang="ko-KR" altLang="en-US" sz="9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매니저</a:t>
                </a:r>
                <a:endParaRPr lang="en-US" altLang="ko-KR" sz="900" spc="-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marL="92075" indent="-92075">
                  <a:spcAft>
                    <a:spcPts val="200"/>
                  </a:spcAft>
                  <a:buClr>
                    <a:srgbClr val="3D70A3"/>
                  </a:buClr>
                  <a:buFont typeface="맑은 고딕" panose="020B0503020000020004" pitchFamily="50" charset="-127"/>
                  <a:buChar char="-"/>
                </a:pPr>
                <a:r>
                  <a:rPr lang="ko-KR" altLang="en-US" sz="900" b="0" i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인스펙션팀과 그 대상이 되는 코드를 작성한 개발팀간의 인터페이스를 담당</a:t>
                </a:r>
                <a:endParaRPr lang="ko-KR" altLang="en-US" sz="900" spc="-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5" name="양쪽 모서리가 둥근 사각형 87">
                <a:extLst>
                  <a:ext uri="{FF2B5EF4-FFF2-40B4-BE49-F238E27FC236}">
                    <a16:creationId xmlns:a16="http://schemas.microsoft.com/office/drawing/2014/main" id="{C92396D7-5F0C-45AC-BD50-7306FC8AD4BF}"/>
                  </a:ext>
                </a:extLst>
              </p:cNvPr>
              <p:cNvSpPr/>
              <p:nvPr/>
            </p:nvSpPr>
            <p:spPr>
              <a:xfrm rot="16200000">
                <a:off x="4122477" y="1675290"/>
                <a:ext cx="713395" cy="6729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2684DC"/>
              </a:solidFill>
              <a:ln w="9525">
                <a:solidFill>
                  <a:srgbClr val="2684D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tlCol="0" anchor="ctr"/>
              <a:lstStyle/>
              <a:p>
                <a:pPr algn="ctr"/>
                <a:endParaRPr lang="ko-KR" altLang="en-US" sz="1000" b="1" dirty="0">
                  <a:noFill/>
                </a:endParaRPr>
              </a:p>
            </p:txBody>
          </p:sp>
          <p:sp>
            <p:nvSpPr>
              <p:cNvPr id="36" name="Oval 45">
                <a:extLst>
                  <a:ext uri="{FF2B5EF4-FFF2-40B4-BE49-F238E27FC236}">
                    <a16:creationId xmlns:a16="http://schemas.microsoft.com/office/drawing/2014/main" id="{479761DC-5480-4D4A-A15A-3047368DBB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14861" y="1352238"/>
                <a:ext cx="1379242" cy="713395"/>
              </a:xfrm>
              <a:prstGeom prst="rect">
                <a:avLst/>
              </a:prstGeom>
              <a:solidFill>
                <a:srgbClr val="7F7F7F"/>
              </a:soli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360000" tIns="0" rIns="0" bIns="0" anchor="ctr"/>
              <a:lstStyle>
                <a:lvl1pPr algn="l" fontAlgn="base">
                  <a:defRPr kumimoji="1" sz="24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algn="l" fontAlgn="base">
                  <a:defRPr kumimoji="1" sz="24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algn="l" fontAlgn="base">
                  <a:defRPr kumimoji="1" sz="24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algn="l" fontAlgn="base">
                  <a:defRPr kumimoji="1" sz="24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algn="l" fontAlgn="base">
                  <a:defRPr kumimoji="1" sz="24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457200" fontAlgn="base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914400" fontAlgn="base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1371600" fontAlgn="base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1828800" fontAlgn="base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marL="0" marR="0" lvl="0" indent="0" algn="l" defTabSz="457200" rtl="0" eaLnBrk="1" fontAlgn="ctr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050" b="1" spc="-100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Moderator</a:t>
                </a:r>
                <a:endParaRPr kumimoji="0" lang="en-US" altLang="ko-KR" sz="1050" b="1" i="0" u="none" strike="noStrike" kern="1200" cap="none" spc="-10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143" name="그룹 142">
              <a:extLst>
                <a:ext uri="{FF2B5EF4-FFF2-40B4-BE49-F238E27FC236}">
                  <a16:creationId xmlns:a16="http://schemas.microsoft.com/office/drawing/2014/main" id="{00461534-3B0B-4B03-ACB9-3B14AD6BB38A}"/>
                </a:ext>
              </a:extLst>
            </p:cNvPr>
            <p:cNvGrpSpPr/>
            <p:nvPr/>
          </p:nvGrpSpPr>
          <p:grpSpPr>
            <a:xfrm>
              <a:off x="4445529" y="2282728"/>
              <a:ext cx="4302234" cy="648000"/>
              <a:chOff x="4445529" y="2190914"/>
              <a:chExt cx="4302234" cy="720000"/>
            </a:xfrm>
          </p:grpSpPr>
          <p:sp>
            <p:nvSpPr>
              <p:cNvPr id="111" name="AutoShape 9">
                <a:extLst>
                  <a:ext uri="{FF2B5EF4-FFF2-40B4-BE49-F238E27FC236}">
                    <a16:creationId xmlns:a16="http://schemas.microsoft.com/office/drawing/2014/main" id="{F6E26497-0AEF-4FDB-9C68-74BA7D7C91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03763" y="2190914"/>
                <a:ext cx="2844000" cy="720000"/>
              </a:xfrm>
              <a:prstGeom prst="rect">
                <a:avLst/>
              </a:prstGeom>
              <a:solidFill>
                <a:schemeClr val="bg1"/>
              </a:solidFill>
              <a:ln w="9525" algn="ctr">
                <a:solidFill>
                  <a:schemeClr val="bg1">
                    <a:lumMod val="85000"/>
                  </a:schemeClr>
                </a:solidFill>
                <a:miter lim="800000"/>
                <a:headEnd/>
                <a:tailEnd/>
              </a:ln>
              <a:effectLst/>
            </p:spPr>
            <p:txBody>
              <a:bodyPr lIns="72000" tIns="72000" rIns="72000" bIns="0" anchor="ctr"/>
              <a:lstStyle/>
              <a:p>
                <a:pPr marL="92075" indent="-92075">
                  <a:spcAft>
                    <a:spcPts val="200"/>
                  </a:spcAft>
                  <a:buClr>
                    <a:srgbClr val="3D70A3"/>
                  </a:buClr>
                  <a:buFont typeface="맑은 고딕" panose="020B0503020000020004" pitchFamily="50" charset="-127"/>
                  <a:buChar char="-"/>
                </a:pPr>
                <a:r>
                  <a:rPr lang="ko-KR" altLang="en-US" sz="900" b="0" i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각종 산출물들을 읽고</a:t>
                </a:r>
                <a:r>
                  <a:rPr lang="en-US" altLang="ko-KR" sz="900" b="0" i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, </a:t>
                </a:r>
                <a:r>
                  <a:rPr lang="ko-KR" altLang="en-US" sz="900" b="0" i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인터뷰 진행</a:t>
                </a:r>
                <a:endParaRPr lang="en-US" altLang="ko-KR" sz="900" b="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marL="92075" indent="-92075">
                  <a:spcAft>
                    <a:spcPts val="200"/>
                  </a:spcAft>
                  <a:buClr>
                    <a:srgbClr val="3D70A3"/>
                  </a:buClr>
                  <a:buFont typeface="맑은 고딕" panose="020B0503020000020004" pitchFamily="50" charset="-127"/>
                  <a:buChar char="-"/>
                </a:pPr>
                <a:r>
                  <a:rPr lang="ko-KR" altLang="en-US" sz="900" b="0" i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어떤 흐름으로 인스펙션을 진행할지에 대한 방향을 지시</a:t>
                </a:r>
                <a:endParaRPr lang="ko-KR" altLang="en-US" sz="900" spc="-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12" name="양쪽 모서리가 둥근 사각형 87">
                <a:extLst>
                  <a:ext uri="{FF2B5EF4-FFF2-40B4-BE49-F238E27FC236}">
                    <a16:creationId xmlns:a16="http://schemas.microsoft.com/office/drawing/2014/main" id="{E9824D2C-88F4-41F5-85D4-AE15D7210A84}"/>
                  </a:ext>
                </a:extLst>
              </p:cNvPr>
              <p:cNvSpPr/>
              <p:nvPr/>
            </p:nvSpPr>
            <p:spPr>
              <a:xfrm rot="16200000">
                <a:off x="4122477" y="2515160"/>
                <a:ext cx="713395" cy="6729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2684DC"/>
              </a:solidFill>
              <a:ln w="9525">
                <a:solidFill>
                  <a:srgbClr val="2684D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tlCol="0" anchor="ctr"/>
              <a:lstStyle/>
              <a:p>
                <a:pPr algn="ctr"/>
                <a:endParaRPr lang="ko-KR" altLang="en-US" sz="1000" b="1" dirty="0">
                  <a:noFill/>
                </a:endParaRPr>
              </a:p>
            </p:txBody>
          </p:sp>
          <p:sp>
            <p:nvSpPr>
              <p:cNvPr id="113" name="Oval 45">
                <a:extLst>
                  <a:ext uri="{FF2B5EF4-FFF2-40B4-BE49-F238E27FC236}">
                    <a16:creationId xmlns:a16="http://schemas.microsoft.com/office/drawing/2014/main" id="{98A4673D-F141-4294-B3B8-6B78FEF596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14861" y="2192108"/>
                <a:ext cx="1379242" cy="713395"/>
              </a:xfrm>
              <a:prstGeom prst="rect">
                <a:avLst/>
              </a:prstGeom>
              <a:solidFill>
                <a:srgbClr val="7F7F7F"/>
              </a:soli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360000" tIns="0" rIns="0" bIns="0" anchor="ctr"/>
              <a:lstStyle>
                <a:lvl1pPr algn="l" fontAlgn="base">
                  <a:defRPr kumimoji="1" sz="24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algn="l" fontAlgn="base">
                  <a:defRPr kumimoji="1" sz="24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algn="l" fontAlgn="base">
                  <a:defRPr kumimoji="1" sz="24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algn="l" fontAlgn="base">
                  <a:defRPr kumimoji="1" sz="24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algn="l" fontAlgn="base">
                  <a:defRPr kumimoji="1" sz="24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457200" fontAlgn="base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914400" fontAlgn="base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1371600" fontAlgn="base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1828800" fontAlgn="base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marL="0" marR="0" lvl="0" indent="0" algn="l" defTabSz="457200" rtl="0" eaLnBrk="1" fontAlgn="ctr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050" b="1" spc="-100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Reader</a:t>
                </a:r>
                <a:endParaRPr kumimoji="0" lang="en-US" altLang="ko-KR" sz="1050" b="1" i="0" u="none" strike="noStrike" kern="1200" cap="none" spc="-10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19E55D2E-9FB1-43F0-92AA-410754E6D679}"/>
                </a:ext>
              </a:extLst>
            </p:cNvPr>
            <p:cNvCxnSpPr>
              <a:cxnSpLocks/>
            </p:cNvCxnSpPr>
            <p:nvPr/>
          </p:nvCxnSpPr>
          <p:spPr>
            <a:xfrm>
              <a:off x="4520334" y="3854278"/>
              <a:ext cx="4104000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2" name="그룹 141">
              <a:extLst>
                <a:ext uri="{FF2B5EF4-FFF2-40B4-BE49-F238E27FC236}">
                  <a16:creationId xmlns:a16="http://schemas.microsoft.com/office/drawing/2014/main" id="{C02E3B4F-D280-482E-B0A1-4D1838F388BB}"/>
                </a:ext>
              </a:extLst>
            </p:cNvPr>
            <p:cNvGrpSpPr/>
            <p:nvPr/>
          </p:nvGrpSpPr>
          <p:grpSpPr>
            <a:xfrm>
              <a:off x="4445529" y="3114428"/>
              <a:ext cx="4302234" cy="648000"/>
              <a:chOff x="4445529" y="3030782"/>
              <a:chExt cx="4302234" cy="720000"/>
            </a:xfrm>
          </p:grpSpPr>
          <p:sp>
            <p:nvSpPr>
              <p:cNvPr id="115" name="AutoShape 9">
                <a:extLst>
                  <a:ext uri="{FF2B5EF4-FFF2-40B4-BE49-F238E27FC236}">
                    <a16:creationId xmlns:a16="http://schemas.microsoft.com/office/drawing/2014/main" id="{2EE85233-ECA9-4A81-A070-09844928EA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03763" y="3030782"/>
                <a:ext cx="2844000" cy="720000"/>
              </a:xfrm>
              <a:prstGeom prst="rect">
                <a:avLst/>
              </a:prstGeom>
              <a:solidFill>
                <a:schemeClr val="bg1"/>
              </a:solidFill>
              <a:ln w="9525" algn="ctr">
                <a:solidFill>
                  <a:schemeClr val="bg1">
                    <a:lumMod val="85000"/>
                  </a:schemeClr>
                </a:solidFill>
                <a:miter lim="800000"/>
                <a:headEnd/>
                <a:tailEnd/>
              </a:ln>
              <a:effectLst/>
            </p:spPr>
            <p:txBody>
              <a:bodyPr lIns="72000" tIns="72000" rIns="72000" bIns="0" anchor="ctr"/>
              <a:lstStyle/>
              <a:p>
                <a:pPr marL="92075" indent="-92075">
                  <a:spcAft>
                    <a:spcPts val="200"/>
                  </a:spcAft>
                  <a:buClr>
                    <a:srgbClr val="3D70A3"/>
                  </a:buClr>
                  <a:buFont typeface="맑은 고딕" panose="020B0503020000020004" pitchFamily="50" charset="-127"/>
                  <a:buChar char="-"/>
                </a:pPr>
                <a:r>
                  <a:rPr lang="en-US" altLang="ko-KR" sz="900" b="0" i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Reader</a:t>
                </a:r>
                <a:r>
                  <a:rPr lang="ko-KR" altLang="en-US" sz="900" b="0" i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가 지시한 방향에 따라서 코드 검증</a:t>
                </a:r>
                <a:endParaRPr lang="en-US" altLang="ko-KR" sz="900" b="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marL="92075" indent="-92075">
                  <a:spcAft>
                    <a:spcPts val="200"/>
                  </a:spcAft>
                  <a:buClr>
                    <a:srgbClr val="3D70A3"/>
                  </a:buClr>
                  <a:buFont typeface="맑은 고딕" panose="020B0503020000020004" pitchFamily="50" charset="-127"/>
                  <a:buChar char="-"/>
                </a:pPr>
                <a:r>
                  <a:rPr lang="ko-KR" altLang="en-US" sz="900" b="0" i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잠재적인 </a:t>
                </a:r>
                <a:r>
                  <a:rPr lang="en-US" altLang="ko-KR" sz="900" b="0" i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Defect</a:t>
                </a:r>
                <a:r>
                  <a:rPr lang="ko-KR" altLang="en-US" sz="900" b="0" i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의 발견 및 권장 수정 방안 개발</a:t>
                </a:r>
                <a:endParaRPr lang="ko-KR" altLang="en-US" sz="900" spc="-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16" name="양쪽 모서리가 둥근 사각형 87">
                <a:extLst>
                  <a:ext uri="{FF2B5EF4-FFF2-40B4-BE49-F238E27FC236}">
                    <a16:creationId xmlns:a16="http://schemas.microsoft.com/office/drawing/2014/main" id="{61A090A5-56EF-4BCA-AE9C-500E8B9DF29E}"/>
                  </a:ext>
                </a:extLst>
              </p:cNvPr>
              <p:cNvSpPr/>
              <p:nvPr/>
            </p:nvSpPr>
            <p:spPr>
              <a:xfrm rot="16200000">
                <a:off x="4122477" y="3355030"/>
                <a:ext cx="713395" cy="6729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2684DC"/>
              </a:solidFill>
              <a:ln w="9525">
                <a:solidFill>
                  <a:srgbClr val="2684D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tlCol="0" anchor="ctr"/>
              <a:lstStyle/>
              <a:p>
                <a:pPr algn="ctr"/>
                <a:endParaRPr lang="ko-KR" altLang="en-US" sz="1000" b="1" dirty="0">
                  <a:noFill/>
                </a:endParaRPr>
              </a:p>
            </p:txBody>
          </p:sp>
          <p:sp>
            <p:nvSpPr>
              <p:cNvPr id="117" name="Oval 45">
                <a:extLst>
                  <a:ext uri="{FF2B5EF4-FFF2-40B4-BE49-F238E27FC236}">
                    <a16:creationId xmlns:a16="http://schemas.microsoft.com/office/drawing/2014/main" id="{AF4ABE1C-7FBE-4040-AFB8-4ECF3E4B2D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14861" y="3031978"/>
                <a:ext cx="1379242" cy="713395"/>
              </a:xfrm>
              <a:prstGeom prst="rect">
                <a:avLst/>
              </a:prstGeom>
              <a:solidFill>
                <a:srgbClr val="7F7F7F"/>
              </a:soli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360000" tIns="0" rIns="0" bIns="0" anchor="ctr"/>
              <a:lstStyle>
                <a:lvl1pPr algn="l" fontAlgn="base">
                  <a:defRPr kumimoji="1" sz="24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algn="l" fontAlgn="base">
                  <a:defRPr kumimoji="1" sz="24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algn="l" fontAlgn="base">
                  <a:defRPr kumimoji="1" sz="24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algn="l" fontAlgn="base">
                  <a:defRPr kumimoji="1" sz="24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algn="l" fontAlgn="base">
                  <a:defRPr kumimoji="1" sz="24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457200" fontAlgn="base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914400" fontAlgn="base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1371600" fontAlgn="base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1828800" fontAlgn="base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marL="0" marR="0" lvl="0" indent="0" algn="l" defTabSz="457200" rtl="0" eaLnBrk="1" fontAlgn="ctr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050" b="1" i="0" u="none" strike="noStrike" kern="1200" cap="none" spc="-10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Designer/Coder</a:t>
                </a:r>
              </a:p>
            </p:txBody>
          </p:sp>
        </p:grpSp>
        <p:grpSp>
          <p:nvGrpSpPr>
            <p:cNvPr id="141" name="그룹 140">
              <a:extLst>
                <a:ext uri="{FF2B5EF4-FFF2-40B4-BE49-F238E27FC236}">
                  <a16:creationId xmlns:a16="http://schemas.microsoft.com/office/drawing/2014/main" id="{E5FAE271-5617-46E2-B99C-E02FA5B12D56}"/>
                </a:ext>
              </a:extLst>
            </p:cNvPr>
            <p:cNvGrpSpPr/>
            <p:nvPr/>
          </p:nvGrpSpPr>
          <p:grpSpPr>
            <a:xfrm>
              <a:off x="4445529" y="3946129"/>
              <a:ext cx="4302234" cy="648000"/>
              <a:chOff x="4445529" y="3870653"/>
              <a:chExt cx="4302234" cy="720000"/>
            </a:xfrm>
          </p:grpSpPr>
          <p:sp>
            <p:nvSpPr>
              <p:cNvPr id="119" name="AutoShape 9">
                <a:extLst>
                  <a:ext uri="{FF2B5EF4-FFF2-40B4-BE49-F238E27FC236}">
                    <a16:creationId xmlns:a16="http://schemas.microsoft.com/office/drawing/2014/main" id="{6F33AF6C-C332-4707-B2BB-7D0DE55722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03763" y="3870653"/>
                <a:ext cx="2844000" cy="720000"/>
              </a:xfrm>
              <a:prstGeom prst="rect">
                <a:avLst/>
              </a:prstGeom>
              <a:solidFill>
                <a:schemeClr val="bg1"/>
              </a:solidFill>
              <a:ln w="9525" algn="ctr">
                <a:solidFill>
                  <a:schemeClr val="bg1">
                    <a:lumMod val="85000"/>
                  </a:schemeClr>
                </a:solidFill>
                <a:miter lim="800000"/>
                <a:headEnd/>
                <a:tailEnd/>
              </a:ln>
              <a:effectLst/>
            </p:spPr>
            <p:txBody>
              <a:bodyPr lIns="72000" tIns="72000" rIns="72000" bIns="0" anchor="ctr"/>
              <a:lstStyle/>
              <a:p>
                <a:pPr marL="92075" indent="-92075">
                  <a:spcAft>
                    <a:spcPts val="200"/>
                  </a:spcAft>
                  <a:buClr>
                    <a:srgbClr val="3D70A3"/>
                  </a:buClr>
                  <a:buFont typeface="맑은 고딕" panose="020B0503020000020004" pitchFamily="50" charset="-127"/>
                  <a:buChar char="-"/>
                </a:pPr>
                <a:r>
                  <a:rPr lang="ko-KR" altLang="en-US" sz="900" b="0" i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인스펙션이 진행중인 모듈에 대해서 테스트를 수행</a:t>
                </a:r>
                <a:endParaRPr lang="ko-KR" altLang="en-US" sz="900" spc="-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20" name="양쪽 모서리가 둥근 사각형 87">
                <a:extLst>
                  <a:ext uri="{FF2B5EF4-FFF2-40B4-BE49-F238E27FC236}">
                    <a16:creationId xmlns:a16="http://schemas.microsoft.com/office/drawing/2014/main" id="{094EA620-EE25-4584-A29E-2DE85990476D}"/>
                  </a:ext>
                </a:extLst>
              </p:cNvPr>
              <p:cNvSpPr/>
              <p:nvPr/>
            </p:nvSpPr>
            <p:spPr>
              <a:xfrm rot="16200000">
                <a:off x="4122477" y="4194899"/>
                <a:ext cx="713395" cy="6729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2684DC"/>
              </a:solidFill>
              <a:ln w="9525">
                <a:solidFill>
                  <a:srgbClr val="2684D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tlCol="0" anchor="ctr"/>
              <a:lstStyle/>
              <a:p>
                <a:pPr algn="ctr"/>
                <a:endParaRPr lang="ko-KR" altLang="en-US" sz="1000" b="1" dirty="0">
                  <a:noFill/>
                </a:endParaRPr>
              </a:p>
            </p:txBody>
          </p:sp>
          <p:sp>
            <p:nvSpPr>
              <p:cNvPr id="121" name="Oval 45">
                <a:extLst>
                  <a:ext uri="{FF2B5EF4-FFF2-40B4-BE49-F238E27FC236}">
                    <a16:creationId xmlns:a16="http://schemas.microsoft.com/office/drawing/2014/main" id="{0C35E951-0654-43DB-AFC3-50B31591CC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14861" y="3871847"/>
                <a:ext cx="1379242" cy="713395"/>
              </a:xfrm>
              <a:prstGeom prst="rect">
                <a:avLst/>
              </a:prstGeom>
              <a:solidFill>
                <a:srgbClr val="7F7F7F"/>
              </a:soli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360000" tIns="0" rIns="0" bIns="0" anchor="ctr"/>
              <a:lstStyle>
                <a:lvl1pPr algn="l" fontAlgn="base">
                  <a:defRPr kumimoji="1" sz="24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algn="l" fontAlgn="base">
                  <a:defRPr kumimoji="1" sz="24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algn="l" fontAlgn="base">
                  <a:defRPr kumimoji="1" sz="24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algn="l" fontAlgn="base">
                  <a:defRPr kumimoji="1" sz="24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algn="l" fontAlgn="base">
                  <a:defRPr kumimoji="1" sz="24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457200" fontAlgn="base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914400" fontAlgn="base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1371600" fontAlgn="base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1828800" fontAlgn="base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marL="0" marR="0" lvl="0" indent="0" algn="l" defTabSz="457200" rtl="0" eaLnBrk="1" fontAlgn="ctr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050" b="1" i="0" u="none" strike="noStrike" kern="1200" cap="none" spc="-10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Tester</a:t>
                </a:r>
                <a:endParaRPr kumimoji="0" lang="en-US" altLang="ko-KR" sz="1050" b="1" i="0" u="none" strike="noStrike" kern="1200" cap="none" spc="-10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cxnSp>
          <p:nvCxnSpPr>
            <p:cNvPr id="145" name="직선 연결선 144">
              <a:extLst>
                <a:ext uri="{FF2B5EF4-FFF2-40B4-BE49-F238E27FC236}">
                  <a16:creationId xmlns:a16="http://schemas.microsoft.com/office/drawing/2014/main" id="{855F0E2A-29B3-426E-AA2A-08FAF3A60F07}"/>
                </a:ext>
              </a:extLst>
            </p:cNvPr>
            <p:cNvCxnSpPr>
              <a:cxnSpLocks/>
            </p:cNvCxnSpPr>
            <p:nvPr/>
          </p:nvCxnSpPr>
          <p:spPr>
            <a:xfrm>
              <a:off x="4520334" y="3022578"/>
              <a:ext cx="4104000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직선 연결선 145">
              <a:extLst>
                <a:ext uri="{FF2B5EF4-FFF2-40B4-BE49-F238E27FC236}">
                  <a16:creationId xmlns:a16="http://schemas.microsoft.com/office/drawing/2014/main" id="{68A558D3-1132-4058-A920-496DA636358F}"/>
                </a:ext>
              </a:extLst>
            </p:cNvPr>
            <p:cNvCxnSpPr>
              <a:cxnSpLocks/>
            </p:cNvCxnSpPr>
            <p:nvPr/>
          </p:nvCxnSpPr>
          <p:spPr>
            <a:xfrm>
              <a:off x="4520334" y="2190878"/>
              <a:ext cx="4104000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455135EC-C15C-4FB9-B8F5-FC5E5468A6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코드리뷰 기법①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7A0DDF6-1C51-4F96-A747-99601A2DD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76106-E57E-47AA-8FE6-6CFF599F3012}" type="slidenum">
              <a:rPr lang="en-US" altLang="ko-KR" smtClean="0"/>
              <a:pPr/>
              <a:t>33</a:t>
            </a:fld>
            <a:endParaRPr lang="ko-KR" altLang="en-US" dirty="0"/>
          </a:p>
        </p:txBody>
      </p:sp>
      <p:sp>
        <p:nvSpPr>
          <p:cNvPr id="134" name="내용 개체 틀 3">
            <a:extLst>
              <a:ext uri="{FF2B5EF4-FFF2-40B4-BE49-F238E27FC236}">
                <a16:creationId xmlns:a16="http://schemas.microsoft.com/office/drawing/2014/main" id="{2C221848-51A3-4B88-A750-5A4FC8595A0D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/>
              <a:t>Code Inspection</a:t>
            </a:r>
          </a:p>
          <a:p>
            <a:pPr lvl="1"/>
            <a:r>
              <a:rPr lang="en-US" altLang="ko-KR" dirty="0"/>
              <a:t>Team</a:t>
            </a:r>
          </a:p>
        </p:txBody>
      </p:sp>
      <p:grpSp>
        <p:nvGrpSpPr>
          <p:cNvPr id="140" name="그룹 139">
            <a:extLst>
              <a:ext uri="{FF2B5EF4-FFF2-40B4-BE49-F238E27FC236}">
                <a16:creationId xmlns:a16="http://schemas.microsoft.com/office/drawing/2014/main" id="{0FF6ABD5-2EE3-4A3C-8AAD-4BDA61A8C992}"/>
              </a:ext>
            </a:extLst>
          </p:cNvPr>
          <p:cNvGrpSpPr/>
          <p:nvPr/>
        </p:nvGrpSpPr>
        <p:grpSpPr>
          <a:xfrm>
            <a:off x="861060" y="1351044"/>
            <a:ext cx="3346598" cy="3363832"/>
            <a:chOff x="708055" y="1226820"/>
            <a:chExt cx="3499603" cy="3488056"/>
          </a:xfrm>
        </p:grpSpPr>
        <p:sp>
          <p:nvSpPr>
            <p:cNvPr id="6" name="AutoShape 39">
              <a:extLst>
                <a:ext uri="{FF2B5EF4-FFF2-40B4-BE49-F238E27FC236}">
                  <a16:creationId xmlns:a16="http://schemas.microsoft.com/office/drawing/2014/main" id="{050F31AB-0DE2-4A6B-9988-BB68C99BD0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8055" y="1226820"/>
              <a:ext cx="3499603" cy="3488056"/>
            </a:xfrm>
            <a:prstGeom prst="roundRect">
              <a:avLst>
                <a:gd name="adj" fmla="val 172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wrap="none" anchor="t"/>
            <a:lstStyle>
              <a:defPPr>
                <a:defRPr lang="en-US"/>
              </a:defPPr>
              <a:lvl1pPr marL="0" algn="l" defTabSz="457145" rtl="0" eaLnBrk="1" latinLnBrk="0" hangingPunct="1">
                <a:defRPr sz="176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45" algn="l" defTabSz="457145" rtl="0" eaLnBrk="1" latinLnBrk="0" hangingPunct="1">
                <a:defRPr sz="176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290" algn="l" defTabSz="457145" rtl="0" eaLnBrk="1" latinLnBrk="0" hangingPunct="1">
                <a:defRPr sz="176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34" algn="l" defTabSz="457145" rtl="0" eaLnBrk="1" latinLnBrk="0" hangingPunct="1">
                <a:defRPr sz="176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579" algn="l" defTabSz="457145" rtl="0" eaLnBrk="1" latinLnBrk="0" hangingPunct="1">
                <a:defRPr sz="176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724" algn="l" defTabSz="457145" rtl="0" eaLnBrk="1" latinLnBrk="0" hangingPunct="1">
                <a:defRPr sz="176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869" algn="l" defTabSz="457145" rtl="0" eaLnBrk="1" latinLnBrk="0" hangingPunct="1">
                <a:defRPr sz="176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013" algn="l" defTabSz="457145" rtl="0" eaLnBrk="1" latinLnBrk="0" hangingPunct="1">
                <a:defRPr sz="176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158" algn="l" defTabSz="457145" rtl="0" eaLnBrk="1" latinLnBrk="0" hangingPunct="1">
                <a:defRPr sz="176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 eaLnBrk="1" latinLnBrk="0" hangingPunct="1">
                <a:lnSpc>
                  <a:spcPct val="120000"/>
                </a:lnSpc>
                <a:spcBef>
                  <a:spcPct val="15000"/>
                </a:spcBef>
              </a:pPr>
              <a:endParaRPr lang="ko-KR" altLang="ko-KR" sz="8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aphicFrame>
          <p:nvGraphicFramePr>
            <p:cNvPr id="103" name="다이어그램 102">
              <a:extLst>
                <a:ext uri="{FF2B5EF4-FFF2-40B4-BE49-F238E27FC236}">
                  <a16:creationId xmlns:a16="http://schemas.microsoft.com/office/drawing/2014/main" id="{13CFC14B-12C4-44B7-8B95-CF16C4248022}"/>
                </a:ext>
              </a:extLst>
            </p:cNvPr>
            <p:cNvGraphicFramePr/>
            <p:nvPr/>
          </p:nvGraphicFramePr>
          <p:xfrm>
            <a:off x="861080" y="1744491"/>
            <a:ext cx="3147895" cy="2614626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</p:grpSp>
      <p:pic>
        <p:nvPicPr>
          <p:cNvPr id="109" name="Picture 63">
            <a:extLst>
              <a:ext uri="{FF2B5EF4-FFF2-40B4-BE49-F238E27FC236}">
                <a16:creationId xmlns:a16="http://schemas.microsoft.com/office/drawing/2014/main" id="{1DB367FE-76B9-4C2E-8F5E-707DD1424E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hq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4594483" y="1685438"/>
            <a:ext cx="180000" cy="163636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7" name="Picture 63">
            <a:extLst>
              <a:ext uri="{FF2B5EF4-FFF2-40B4-BE49-F238E27FC236}">
                <a16:creationId xmlns:a16="http://schemas.microsoft.com/office/drawing/2014/main" id="{E3CA1873-27D7-4324-9C10-72884195B8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hq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4594483" y="2533152"/>
            <a:ext cx="180000" cy="163636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8" name="Picture 63">
            <a:extLst>
              <a:ext uri="{FF2B5EF4-FFF2-40B4-BE49-F238E27FC236}">
                <a16:creationId xmlns:a16="http://schemas.microsoft.com/office/drawing/2014/main" id="{0219F619-D040-4B27-80C3-1C9CB8E6C4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hq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4590000" y="3365178"/>
            <a:ext cx="180000" cy="163636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9" name="Picture 63">
            <a:extLst>
              <a:ext uri="{FF2B5EF4-FFF2-40B4-BE49-F238E27FC236}">
                <a16:creationId xmlns:a16="http://schemas.microsoft.com/office/drawing/2014/main" id="{333811D4-7C9D-46BD-93CE-5CF577D9E0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hq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4590000" y="4205047"/>
            <a:ext cx="180000" cy="163636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0" name="그룹 149">
            <a:extLst>
              <a:ext uri="{FF2B5EF4-FFF2-40B4-BE49-F238E27FC236}">
                <a16:creationId xmlns:a16="http://schemas.microsoft.com/office/drawing/2014/main" id="{6B56105D-88FD-497F-89FD-D0C62DD9B951}"/>
              </a:ext>
            </a:extLst>
          </p:cNvPr>
          <p:cNvGrpSpPr/>
          <p:nvPr/>
        </p:nvGrpSpPr>
        <p:grpSpPr>
          <a:xfrm>
            <a:off x="5899150" y="535783"/>
            <a:ext cx="2994848" cy="797717"/>
            <a:chOff x="5899150" y="535783"/>
            <a:chExt cx="2994848" cy="797717"/>
          </a:xfrm>
        </p:grpSpPr>
        <p:sp>
          <p:nvSpPr>
            <p:cNvPr id="151" name="AutoShape 39">
              <a:extLst>
                <a:ext uri="{FF2B5EF4-FFF2-40B4-BE49-F238E27FC236}">
                  <a16:creationId xmlns:a16="http://schemas.microsoft.com/office/drawing/2014/main" id="{AAD3F37B-DD5D-4578-97E8-AD823D5B13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99150" y="535783"/>
              <a:ext cx="2994848" cy="797717"/>
            </a:xfrm>
            <a:prstGeom prst="roundRect">
              <a:avLst>
                <a:gd name="adj" fmla="val 8095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wrap="none" anchor="t"/>
            <a:lstStyle>
              <a:defPPr>
                <a:defRPr lang="en-US"/>
              </a:defPPr>
              <a:lvl1pPr marL="0" algn="l" defTabSz="457145" rtl="0" eaLnBrk="1" latinLnBrk="0" hangingPunct="1">
                <a:defRPr sz="176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45" algn="l" defTabSz="457145" rtl="0" eaLnBrk="1" latinLnBrk="0" hangingPunct="1">
                <a:defRPr sz="176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290" algn="l" defTabSz="457145" rtl="0" eaLnBrk="1" latinLnBrk="0" hangingPunct="1">
                <a:defRPr sz="176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34" algn="l" defTabSz="457145" rtl="0" eaLnBrk="1" latinLnBrk="0" hangingPunct="1">
                <a:defRPr sz="176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579" algn="l" defTabSz="457145" rtl="0" eaLnBrk="1" latinLnBrk="0" hangingPunct="1">
                <a:defRPr sz="176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724" algn="l" defTabSz="457145" rtl="0" eaLnBrk="1" latinLnBrk="0" hangingPunct="1">
                <a:defRPr sz="176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869" algn="l" defTabSz="457145" rtl="0" eaLnBrk="1" latinLnBrk="0" hangingPunct="1">
                <a:defRPr sz="176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013" algn="l" defTabSz="457145" rtl="0" eaLnBrk="1" latinLnBrk="0" hangingPunct="1">
                <a:defRPr sz="176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158" algn="l" defTabSz="457145" rtl="0" eaLnBrk="1" latinLnBrk="0" hangingPunct="1">
                <a:defRPr sz="176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 eaLnBrk="1" latinLnBrk="0" hangingPunct="1">
                <a:lnSpc>
                  <a:spcPct val="120000"/>
                </a:lnSpc>
                <a:spcBef>
                  <a:spcPct val="15000"/>
                </a:spcBef>
              </a:pPr>
              <a:endParaRPr lang="ko-KR" altLang="ko-KR" sz="8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aphicFrame>
          <p:nvGraphicFramePr>
            <p:cNvPr id="152" name="다이어그램 151">
              <a:extLst>
                <a:ext uri="{FF2B5EF4-FFF2-40B4-BE49-F238E27FC236}">
                  <a16:creationId xmlns:a16="http://schemas.microsoft.com/office/drawing/2014/main" id="{2E9202E8-57AE-493E-8052-9E217F2CAE89}"/>
                </a:ext>
              </a:extLst>
            </p:cNvPr>
            <p:cNvGraphicFramePr/>
            <p:nvPr/>
          </p:nvGraphicFramePr>
          <p:xfrm>
            <a:off x="5959475" y="535783"/>
            <a:ext cx="2874198" cy="797717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9" r:lo="rId10" r:qs="rId11" r:cs="rId12"/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1825503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AutoShape 39">
            <a:extLst>
              <a:ext uri="{FF2B5EF4-FFF2-40B4-BE49-F238E27FC236}">
                <a16:creationId xmlns:a16="http://schemas.microsoft.com/office/drawing/2014/main" id="{DC6F33E4-8EA6-4548-A6D9-D78423DD56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1060" y="1351045"/>
            <a:ext cx="8032938" cy="1900156"/>
          </a:xfrm>
          <a:prstGeom prst="roundRect">
            <a:avLst>
              <a:gd name="adj" fmla="val 273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none" anchor="t"/>
          <a:lstStyle>
            <a:defPPr>
              <a:defRPr lang="en-US"/>
            </a:defPPr>
            <a:lvl1pPr marL="0" algn="l" defTabSz="457145" rtl="0" eaLnBrk="1" latinLnBrk="0" hangingPunct="1">
              <a:defRPr sz="17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45" algn="l" defTabSz="457145" rtl="0" eaLnBrk="1" latinLnBrk="0" hangingPunct="1">
              <a:defRPr sz="17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90" algn="l" defTabSz="457145" rtl="0" eaLnBrk="1" latinLnBrk="0" hangingPunct="1">
              <a:defRPr sz="17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34" algn="l" defTabSz="457145" rtl="0" eaLnBrk="1" latinLnBrk="0" hangingPunct="1">
              <a:defRPr sz="17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579" algn="l" defTabSz="457145" rtl="0" eaLnBrk="1" latinLnBrk="0" hangingPunct="1">
              <a:defRPr sz="17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724" algn="l" defTabSz="457145" rtl="0" eaLnBrk="1" latinLnBrk="0" hangingPunct="1">
              <a:defRPr sz="17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869" algn="l" defTabSz="457145" rtl="0" eaLnBrk="1" latinLnBrk="0" hangingPunct="1">
              <a:defRPr sz="17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13" algn="l" defTabSz="457145" rtl="0" eaLnBrk="1" latinLnBrk="0" hangingPunct="1">
              <a:defRPr sz="17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158" algn="l" defTabSz="457145" rtl="0" eaLnBrk="1" latinLnBrk="0" hangingPunct="1">
              <a:defRPr sz="17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eaLnBrk="1" latinLnBrk="0" hangingPunct="1">
              <a:lnSpc>
                <a:spcPct val="120000"/>
              </a:lnSpc>
              <a:spcBef>
                <a:spcPct val="15000"/>
              </a:spcBef>
            </a:pPr>
            <a:endParaRPr lang="ko-KR" altLang="ko-KR" sz="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55135EC-C15C-4FB9-B8F5-FC5E5468A6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코드리뷰 기법①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7A0DDF6-1C51-4F96-A747-99601A2DD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76106-E57E-47AA-8FE6-6CFF599F3012}" type="slidenum">
              <a:rPr lang="en-US" altLang="ko-KR" smtClean="0"/>
              <a:pPr/>
              <a:t>34</a:t>
            </a:fld>
            <a:endParaRPr lang="ko-KR" altLang="en-US" dirty="0"/>
          </a:p>
        </p:txBody>
      </p:sp>
      <p:sp>
        <p:nvSpPr>
          <p:cNvPr id="134" name="내용 개체 틀 3">
            <a:extLst>
              <a:ext uri="{FF2B5EF4-FFF2-40B4-BE49-F238E27FC236}">
                <a16:creationId xmlns:a16="http://schemas.microsoft.com/office/drawing/2014/main" id="{2C221848-51A3-4B88-A750-5A4FC8595A0D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/>
              <a:t>Code Inspection</a:t>
            </a:r>
          </a:p>
          <a:p>
            <a:pPr lvl="1"/>
            <a:r>
              <a:rPr lang="en-US" altLang="ko-KR" dirty="0"/>
              <a:t>Process</a:t>
            </a:r>
          </a:p>
          <a:p>
            <a:pPr lvl="2">
              <a:spcBef>
                <a:spcPts val="1200"/>
              </a:spcBef>
            </a:pPr>
            <a:r>
              <a:rPr lang="en-US" altLang="ko-KR" dirty="0"/>
              <a:t>Planning : </a:t>
            </a:r>
            <a:r>
              <a:rPr lang="ko-KR" altLang="en-US" dirty="0"/>
              <a:t>계획 수립</a:t>
            </a:r>
            <a:r>
              <a:rPr lang="en-US" altLang="ko-KR" dirty="0"/>
              <a:t>. </a:t>
            </a:r>
            <a:r>
              <a:rPr lang="ko-KR" altLang="en-US" dirty="0"/>
              <a:t>기간</a:t>
            </a:r>
            <a:r>
              <a:rPr lang="en-US" altLang="ko-KR" dirty="0"/>
              <a:t>, </a:t>
            </a:r>
            <a:r>
              <a:rPr lang="ko-KR" altLang="en-US" dirty="0"/>
              <a:t>대상</a:t>
            </a:r>
            <a:r>
              <a:rPr lang="en-US" altLang="ko-KR" dirty="0"/>
              <a:t>, </a:t>
            </a:r>
            <a:r>
              <a:rPr lang="ko-KR" altLang="en-US" dirty="0"/>
              <a:t>종료 조건 </a:t>
            </a:r>
            <a:r>
              <a:rPr lang="en-US" altLang="ko-KR" dirty="0"/>
              <a:t>(</a:t>
            </a:r>
            <a:r>
              <a:rPr lang="ko-KR" altLang="en-US" dirty="0"/>
              <a:t>금액 기준</a:t>
            </a:r>
            <a:r>
              <a:rPr lang="en-US" altLang="ko-KR" dirty="0"/>
              <a:t>, </a:t>
            </a:r>
            <a:r>
              <a:rPr lang="ko-KR" altLang="en-US" dirty="0"/>
              <a:t>목표 </a:t>
            </a:r>
            <a:r>
              <a:rPr lang="en-US" altLang="ko-KR" dirty="0"/>
              <a:t>TPS</a:t>
            </a:r>
            <a:r>
              <a:rPr lang="ko-KR" altLang="en-US" dirty="0"/>
              <a:t>를 성취하는지</a:t>
            </a:r>
            <a:r>
              <a:rPr lang="en-US" altLang="ko-KR" dirty="0"/>
              <a:t>, </a:t>
            </a:r>
            <a:r>
              <a:rPr lang="ko-KR" altLang="en-US" dirty="0"/>
              <a:t>시간에 따른 종료 조건</a:t>
            </a:r>
            <a:r>
              <a:rPr lang="en-US" altLang="ko-KR" dirty="0"/>
              <a:t>, </a:t>
            </a:r>
            <a:r>
              <a:rPr lang="ko-KR" altLang="en-US" dirty="0"/>
              <a:t>등등</a:t>
            </a:r>
            <a:r>
              <a:rPr lang="en-US" altLang="ko-KR" dirty="0"/>
              <a:t>).</a:t>
            </a:r>
          </a:p>
          <a:p>
            <a:pPr lvl="2"/>
            <a:r>
              <a:rPr lang="en-US" altLang="ko-KR" dirty="0"/>
              <a:t>Overview : </a:t>
            </a:r>
            <a:r>
              <a:rPr lang="ko-KR" altLang="en-US" dirty="0"/>
              <a:t>시스템과 구성 제품 등에 대한 교육</a:t>
            </a:r>
            <a:r>
              <a:rPr lang="en-US" altLang="ko-KR" dirty="0"/>
              <a:t>. </a:t>
            </a:r>
            <a:r>
              <a:rPr lang="ko-KR" altLang="en-US" dirty="0"/>
              <a:t>팀원간 역할 정의</a:t>
            </a:r>
            <a:endParaRPr lang="en-US" altLang="ko-KR" dirty="0"/>
          </a:p>
          <a:p>
            <a:pPr lvl="2"/>
            <a:r>
              <a:rPr lang="en-US" altLang="ko-KR" dirty="0"/>
              <a:t>Preparation : </a:t>
            </a:r>
            <a:r>
              <a:rPr lang="ko-KR" altLang="en-US" dirty="0"/>
              <a:t>역할별 필요 문서 습득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en-US" altLang="ko-KR" dirty="0"/>
              <a:t>Tool,</a:t>
            </a:r>
            <a:r>
              <a:rPr lang="ko-KR" altLang="en-US" dirty="0"/>
              <a:t> 환경 구축</a:t>
            </a:r>
            <a:endParaRPr lang="en-US" altLang="ko-KR" dirty="0"/>
          </a:p>
          <a:p>
            <a:pPr lvl="2"/>
            <a:r>
              <a:rPr lang="en-US" altLang="ko-KR" dirty="0"/>
              <a:t>Meeting (Inspection) : </a:t>
            </a:r>
            <a:r>
              <a:rPr lang="ko-KR" altLang="en-US" dirty="0"/>
              <a:t>역할별 </a:t>
            </a:r>
            <a:r>
              <a:rPr lang="en-US" altLang="ko-KR" dirty="0"/>
              <a:t>Inspection</a:t>
            </a:r>
            <a:r>
              <a:rPr lang="ko-KR" altLang="en-US" dirty="0"/>
              <a:t> 수행</a:t>
            </a:r>
            <a:r>
              <a:rPr lang="en-US" altLang="ko-KR" dirty="0"/>
              <a:t>.</a:t>
            </a:r>
          </a:p>
          <a:p>
            <a:pPr lvl="2"/>
            <a:r>
              <a:rPr lang="en-US" altLang="ko-KR" dirty="0"/>
              <a:t>Rework : Defect</a:t>
            </a:r>
            <a:r>
              <a:rPr lang="ko-KR" altLang="en-US" dirty="0"/>
              <a:t> 수정</a:t>
            </a:r>
            <a:endParaRPr lang="en-US" altLang="ko-KR" dirty="0"/>
          </a:p>
          <a:p>
            <a:pPr lvl="2"/>
            <a:r>
              <a:rPr lang="en-US" altLang="ko-KR" dirty="0"/>
              <a:t>Follow-up : </a:t>
            </a:r>
            <a:r>
              <a:rPr lang="ko-KR" altLang="en-US" dirty="0"/>
              <a:t>모든 </a:t>
            </a:r>
            <a:r>
              <a:rPr lang="en-US" altLang="ko-KR" dirty="0"/>
              <a:t>Defect</a:t>
            </a:r>
            <a:r>
              <a:rPr lang="ko-KR" altLang="en-US" dirty="0"/>
              <a:t>이 수정되었는지 확인</a:t>
            </a:r>
            <a:endParaRPr lang="en-US" altLang="ko-KR" dirty="0"/>
          </a:p>
        </p:txBody>
      </p:sp>
      <p:pic>
        <p:nvPicPr>
          <p:cNvPr id="33" name="Picture 4">
            <a:extLst>
              <a:ext uri="{FF2B5EF4-FFF2-40B4-BE49-F238E27FC236}">
                <a16:creationId xmlns:a16="http://schemas.microsoft.com/office/drawing/2014/main" id="{11F2A01E-4992-4A9D-8399-C45DAE7E6B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675" y="3469804"/>
            <a:ext cx="7486650" cy="1095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8" name="그룹 37">
            <a:extLst>
              <a:ext uri="{FF2B5EF4-FFF2-40B4-BE49-F238E27FC236}">
                <a16:creationId xmlns:a16="http://schemas.microsoft.com/office/drawing/2014/main" id="{ED6CC473-BFF3-43B9-B469-29519AB50604}"/>
              </a:ext>
            </a:extLst>
          </p:cNvPr>
          <p:cNvGrpSpPr/>
          <p:nvPr/>
        </p:nvGrpSpPr>
        <p:grpSpPr>
          <a:xfrm>
            <a:off x="5899150" y="535783"/>
            <a:ext cx="2994848" cy="797717"/>
            <a:chOff x="5899150" y="535783"/>
            <a:chExt cx="2994848" cy="797717"/>
          </a:xfrm>
        </p:grpSpPr>
        <p:sp>
          <p:nvSpPr>
            <p:cNvPr id="39" name="AutoShape 39">
              <a:extLst>
                <a:ext uri="{FF2B5EF4-FFF2-40B4-BE49-F238E27FC236}">
                  <a16:creationId xmlns:a16="http://schemas.microsoft.com/office/drawing/2014/main" id="{051ACE2C-A95D-482A-94A6-51BF66D797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99150" y="535783"/>
              <a:ext cx="2994848" cy="797717"/>
            </a:xfrm>
            <a:prstGeom prst="roundRect">
              <a:avLst>
                <a:gd name="adj" fmla="val 8095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wrap="none" anchor="t"/>
            <a:lstStyle>
              <a:defPPr>
                <a:defRPr lang="en-US"/>
              </a:defPPr>
              <a:lvl1pPr marL="0" algn="l" defTabSz="457145" rtl="0" eaLnBrk="1" latinLnBrk="0" hangingPunct="1">
                <a:defRPr sz="176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45" algn="l" defTabSz="457145" rtl="0" eaLnBrk="1" latinLnBrk="0" hangingPunct="1">
                <a:defRPr sz="176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290" algn="l" defTabSz="457145" rtl="0" eaLnBrk="1" latinLnBrk="0" hangingPunct="1">
                <a:defRPr sz="176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34" algn="l" defTabSz="457145" rtl="0" eaLnBrk="1" latinLnBrk="0" hangingPunct="1">
                <a:defRPr sz="176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579" algn="l" defTabSz="457145" rtl="0" eaLnBrk="1" latinLnBrk="0" hangingPunct="1">
                <a:defRPr sz="176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724" algn="l" defTabSz="457145" rtl="0" eaLnBrk="1" latinLnBrk="0" hangingPunct="1">
                <a:defRPr sz="176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869" algn="l" defTabSz="457145" rtl="0" eaLnBrk="1" latinLnBrk="0" hangingPunct="1">
                <a:defRPr sz="176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013" algn="l" defTabSz="457145" rtl="0" eaLnBrk="1" latinLnBrk="0" hangingPunct="1">
                <a:defRPr sz="176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158" algn="l" defTabSz="457145" rtl="0" eaLnBrk="1" latinLnBrk="0" hangingPunct="1">
                <a:defRPr sz="176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 eaLnBrk="1" latinLnBrk="0" hangingPunct="1">
                <a:lnSpc>
                  <a:spcPct val="120000"/>
                </a:lnSpc>
                <a:spcBef>
                  <a:spcPct val="15000"/>
                </a:spcBef>
              </a:pPr>
              <a:endParaRPr lang="ko-KR" altLang="ko-KR" sz="8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aphicFrame>
          <p:nvGraphicFramePr>
            <p:cNvPr id="40" name="다이어그램 39">
              <a:extLst>
                <a:ext uri="{FF2B5EF4-FFF2-40B4-BE49-F238E27FC236}">
                  <a16:creationId xmlns:a16="http://schemas.microsoft.com/office/drawing/2014/main" id="{D11EEBC0-A942-4956-A17C-3CC346A8F568}"/>
                </a:ext>
              </a:extLst>
            </p:cNvPr>
            <p:cNvGraphicFramePr/>
            <p:nvPr/>
          </p:nvGraphicFramePr>
          <p:xfrm>
            <a:off x="5959475" y="535783"/>
            <a:ext cx="2874198" cy="797717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38306059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F7A04EBC-C8DB-4A3E-AD38-342BBE6660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0640" y="1447986"/>
            <a:ext cx="3773358" cy="3443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AACCF012-74C6-443B-AC8F-91C339CDE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코드리뷰 기법②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9F76500-8F19-46A5-A6DD-3EE03A9D77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76106-E57E-47AA-8FE6-6CFF599F3012}" type="slidenum">
              <a:rPr lang="en-US" altLang="ko-KR" smtClean="0"/>
              <a:pPr/>
              <a:t>35</a:t>
            </a:fld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D6BB26F-BCAC-4950-8F14-41FFD9BC572A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>
                <a:effectLst>
                  <a:glow rad="228600">
                    <a:schemeClr val="bg1">
                      <a:alpha val="90000"/>
                    </a:schemeClr>
                  </a:glow>
                </a:effectLst>
              </a:rPr>
              <a:t>Team Review</a:t>
            </a:r>
          </a:p>
          <a:p>
            <a:pPr lvl="1"/>
            <a:r>
              <a:rPr lang="ko-KR" altLang="en-US" dirty="0">
                <a:effectLst>
                  <a:glow rad="228600">
                    <a:schemeClr val="bg1">
                      <a:alpha val="90000"/>
                    </a:schemeClr>
                  </a:glow>
                </a:effectLst>
              </a:rPr>
              <a:t>코드 인스펙션보다 좀 덜 정형화 되었지만</a:t>
            </a:r>
            <a:endParaRPr lang="en-US" altLang="ko-KR" dirty="0">
              <a:effectLst>
                <a:glow rad="228600">
                  <a:schemeClr val="bg1">
                    <a:alpha val="90000"/>
                  </a:schemeClr>
                </a:glow>
              </a:effectLst>
            </a:endParaRPr>
          </a:p>
          <a:p>
            <a:pPr marL="346083" lvl="1" indent="0">
              <a:buNone/>
            </a:pPr>
            <a:r>
              <a:rPr lang="en-US" altLang="ko-KR" dirty="0">
                <a:effectLst>
                  <a:glow rad="228600">
                    <a:schemeClr val="bg1">
                      <a:alpha val="90000"/>
                    </a:schemeClr>
                  </a:glow>
                </a:effectLst>
              </a:rPr>
              <a:t>   </a:t>
            </a:r>
            <a:r>
              <a:rPr lang="ko-KR" altLang="en-US" dirty="0">
                <a:effectLst>
                  <a:glow rad="228600">
                    <a:schemeClr val="bg1">
                      <a:alpha val="90000"/>
                    </a:schemeClr>
                  </a:glow>
                </a:effectLst>
              </a:rPr>
              <a:t>그래도 일정한 계획과 프로세스를 따름</a:t>
            </a:r>
            <a:endParaRPr lang="en-US" altLang="ko-KR" dirty="0">
              <a:effectLst>
                <a:glow rad="228600">
                  <a:schemeClr val="bg1">
                    <a:alpha val="90000"/>
                  </a:schemeClr>
                </a:glow>
              </a:effectLst>
            </a:endParaRPr>
          </a:p>
          <a:p>
            <a:pPr lvl="1"/>
            <a:r>
              <a:rPr lang="ko-KR" altLang="en-US" dirty="0">
                <a:effectLst>
                  <a:glow rad="228600">
                    <a:schemeClr val="bg1">
                      <a:alpha val="90000"/>
                    </a:schemeClr>
                  </a:glow>
                </a:effectLst>
              </a:rPr>
              <a:t>발표자</a:t>
            </a:r>
            <a:r>
              <a:rPr lang="en-US" altLang="ko-KR" dirty="0">
                <a:effectLst>
                  <a:glow rad="228600">
                    <a:schemeClr val="bg1">
                      <a:alpha val="90000"/>
                    </a:schemeClr>
                  </a:glow>
                </a:effectLst>
              </a:rPr>
              <a:t>(</a:t>
            </a:r>
            <a:r>
              <a:rPr lang="ko-KR" altLang="en-US" dirty="0">
                <a:effectLst>
                  <a:glow rad="228600">
                    <a:schemeClr val="bg1">
                      <a:alpha val="90000"/>
                    </a:schemeClr>
                  </a:glow>
                </a:effectLst>
              </a:rPr>
              <a:t>코드를 만든 사람</a:t>
            </a:r>
            <a:r>
              <a:rPr lang="en-US" altLang="ko-KR" dirty="0">
                <a:effectLst>
                  <a:glow rad="228600">
                    <a:schemeClr val="bg1">
                      <a:alpha val="90000"/>
                    </a:schemeClr>
                  </a:glow>
                </a:effectLst>
              </a:rPr>
              <a:t>)</a:t>
            </a:r>
            <a:r>
              <a:rPr lang="ko-KR" altLang="en-US" dirty="0">
                <a:effectLst>
                  <a:glow rad="228600">
                    <a:schemeClr val="bg1">
                      <a:alpha val="90000"/>
                    </a:schemeClr>
                  </a:glow>
                </a:effectLst>
              </a:rPr>
              <a:t>가 코드에 대한 설명을 하고</a:t>
            </a:r>
            <a:r>
              <a:rPr lang="en-US" altLang="ko-KR" dirty="0">
                <a:effectLst>
                  <a:glow rad="228600">
                    <a:schemeClr val="bg1">
                      <a:alpha val="90000"/>
                    </a:schemeClr>
                  </a:glow>
                </a:effectLst>
              </a:rPr>
              <a:t>,</a:t>
            </a:r>
          </a:p>
          <a:p>
            <a:pPr marL="346083" lvl="1" indent="0">
              <a:buNone/>
            </a:pPr>
            <a:r>
              <a:rPr lang="en-US" altLang="ko-KR" dirty="0">
                <a:effectLst>
                  <a:glow rad="228600">
                    <a:schemeClr val="bg1">
                      <a:alpha val="90000"/>
                    </a:schemeClr>
                  </a:glow>
                </a:effectLst>
              </a:rPr>
              <a:t>   </a:t>
            </a:r>
            <a:r>
              <a:rPr lang="ko-KR" altLang="en-US" dirty="0">
                <a:effectLst>
                  <a:glow rad="228600">
                    <a:schemeClr val="bg1">
                      <a:alpha val="90000"/>
                    </a:schemeClr>
                  </a:glow>
                </a:effectLst>
              </a:rPr>
              <a:t>팀원은 결함이나 개선안을 찾는다</a:t>
            </a:r>
            <a:r>
              <a:rPr lang="en-US" altLang="ko-KR" dirty="0">
                <a:effectLst>
                  <a:glow rad="228600">
                    <a:schemeClr val="bg1">
                      <a:alpha val="90000"/>
                    </a:schemeClr>
                  </a:glow>
                </a:effectLst>
              </a:rPr>
              <a:t>.</a:t>
            </a:r>
          </a:p>
          <a:p>
            <a:pPr lvl="1"/>
            <a:r>
              <a:rPr lang="en-US" altLang="ko-KR" dirty="0">
                <a:effectLst>
                  <a:glow rad="228600">
                    <a:schemeClr val="bg1">
                      <a:alpha val="90000"/>
                    </a:schemeClr>
                  </a:glow>
                </a:effectLst>
              </a:rPr>
              <a:t>Moderator(PM, PL, Senior</a:t>
            </a:r>
            <a:r>
              <a:rPr lang="ko-KR" altLang="en-US" dirty="0">
                <a:effectLst>
                  <a:glow rad="228600">
                    <a:schemeClr val="bg1">
                      <a:alpha val="90000"/>
                    </a:schemeClr>
                  </a:glow>
                </a:effectLst>
              </a:rPr>
              <a:t>개발자 등</a:t>
            </a:r>
            <a:r>
              <a:rPr lang="en-US" altLang="ko-KR" dirty="0">
                <a:effectLst>
                  <a:glow rad="228600">
                    <a:schemeClr val="bg1">
                      <a:alpha val="90000"/>
                    </a:schemeClr>
                  </a:glow>
                </a:effectLst>
              </a:rPr>
              <a:t>)</a:t>
            </a:r>
            <a:r>
              <a:rPr lang="ko-KR" altLang="en-US" dirty="0">
                <a:effectLst>
                  <a:glow rad="228600">
                    <a:schemeClr val="bg1">
                      <a:alpha val="90000"/>
                    </a:schemeClr>
                  </a:glow>
                </a:effectLst>
              </a:rPr>
              <a:t>는</a:t>
            </a:r>
            <a:endParaRPr lang="en-US" altLang="ko-KR" dirty="0">
              <a:effectLst>
                <a:glow rad="228600">
                  <a:schemeClr val="bg1">
                    <a:alpha val="90000"/>
                  </a:schemeClr>
                </a:glow>
              </a:effectLst>
            </a:endParaRPr>
          </a:p>
          <a:p>
            <a:pPr marL="346083" lvl="1" indent="0">
              <a:buNone/>
            </a:pPr>
            <a:r>
              <a:rPr lang="en-US" altLang="ko-KR" dirty="0">
                <a:effectLst>
                  <a:glow rad="228600">
                    <a:schemeClr val="bg1">
                      <a:alpha val="90000"/>
                    </a:schemeClr>
                  </a:glow>
                </a:effectLst>
              </a:rPr>
              <a:t>   </a:t>
            </a:r>
            <a:r>
              <a:rPr lang="ko-KR" altLang="en-US" dirty="0">
                <a:effectLst>
                  <a:glow rad="228600">
                    <a:schemeClr val="bg1">
                      <a:alpha val="90000"/>
                    </a:schemeClr>
                  </a:glow>
                </a:effectLst>
              </a:rPr>
              <a:t>리뷰의 주제를 선정하여 리뷰를 진행하고</a:t>
            </a:r>
            <a:r>
              <a:rPr lang="en-US" altLang="ko-KR" dirty="0">
                <a:effectLst>
                  <a:glow rad="228600">
                    <a:schemeClr val="bg1">
                      <a:alpha val="90000"/>
                    </a:schemeClr>
                  </a:glow>
                </a:effectLst>
              </a:rPr>
              <a:t>,</a:t>
            </a:r>
          </a:p>
          <a:p>
            <a:pPr marL="346083" lvl="1" indent="0">
              <a:buNone/>
            </a:pPr>
            <a:r>
              <a:rPr lang="en-US" altLang="ko-KR" dirty="0">
                <a:effectLst>
                  <a:glow rad="228600">
                    <a:schemeClr val="bg1">
                      <a:alpha val="90000"/>
                    </a:schemeClr>
                  </a:glow>
                </a:effectLst>
              </a:rPr>
              <a:t>   </a:t>
            </a:r>
            <a:r>
              <a:rPr lang="ko-KR" altLang="en-US" dirty="0">
                <a:effectLst>
                  <a:glow rad="228600">
                    <a:schemeClr val="bg1">
                      <a:alpha val="90000"/>
                    </a:schemeClr>
                  </a:glow>
                </a:effectLst>
              </a:rPr>
              <a:t>리뷰에서 나온 의견을 정리해서 </a:t>
            </a:r>
            <a:r>
              <a:rPr lang="en-US" altLang="ko-KR" dirty="0">
                <a:effectLst>
                  <a:glow rad="228600">
                    <a:schemeClr val="bg1">
                      <a:alpha val="90000"/>
                    </a:schemeClr>
                  </a:glow>
                </a:effectLst>
              </a:rPr>
              <a:t>Action Item</a:t>
            </a:r>
            <a:r>
              <a:rPr lang="ko-KR" altLang="en-US" dirty="0">
                <a:effectLst>
                  <a:glow rad="228600">
                    <a:schemeClr val="bg1">
                      <a:alpha val="90000"/>
                    </a:schemeClr>
                  </a:glow>
                </a:effectLst>
              </a:rPr>
              <a:t>으로 기록한다</a:t>
            </a:r>
            <a:r>
              <a:rPr lang="en-US" altLang="ko-KR" dirty="0">
                <a:effectLst>
                  <a:glow rad="228600">
                    <a:schemeClr val="bg1">
                      <a:alpha val="90000"/>
                    </a:schemeClr>
                  </a:glow>
                </a:effectLst>
              </a:rPr>
              <a:t>.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94AA293E-EC91-4BB5-ADC4-863645734241}"/>
              </a:ext>
            </a:extLst>
          </p:cNvPr>
          <p:cNvGrpSpPr/>
          <p:nvPr/>
        </p:nvGrpSpPr>
        <p:grpSpPr>
          <a:xfrm>
            <a:off x="5899150" y="535783"/>
            <a:ext cx="2994848" cy="797717"/>
            <a:chOff x="5899150" y="535783"/>
            <a:chExt cx="2994848" cy="797717"/>
          </a:xfrm>
        </p:grpSpPr>
        <p:sp>
          <p:nvSpPr>
            <p:cNvPr id="24" name="AutoShape 39">
              <a:extLst>
                <a:ext uri="{FF2B5EF4-FFF2-40B4-BE49-F238E27FC236}">
                  <a16:creationId xmlns:a16="http://schemas.microsoft.com/office/drawing/2014/main" id="{8112E0A0-05F2-4612-8690-62C64F3FCC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99150" y="535783"/>
              <a:ext cx="2994848" cy="797717"/>
            </a:xfrm>
            <a:prstGeom prst="roundRect">
              <a:avLst>
                <a:gd name="adj" fmla="val 8095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wrap="none" anchor="t"/>
            <a:lstStyle>
              <a:defPPr>
                <a:defRPr lang="en-US"/>
              </a:defPPr>
              <a:lvl1pPr marL="0" algn="l" defTabSz="457145" rtl="0" eaLnBrk="1" latinLnBrk="0" hangingPunct="1">
                <a:defRPr sz="176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45" algn="l" defTabSz="457145" rtl="0" eaLnBrk="1" latinLnBrk="0" hangingPunct="1">
                <a:defRPr sz="176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290" algn="l" defTabSz="457145" rtl="0" eaLnBrk="1" latinLnBrk="0" hangingPunct="1">
                <a:defRPr sz="176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34" algn="l" defTabSz="457145" rtl="0" eaLnBrk="1" latinLnBrk="0" hangingPunct="1">
                <a:defRPr sz="176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579" algn="l" defTabSz="457145" rtl="0" eaLnBrk="1" latinLnBrk="0" hangingPunct="1">
                <a:defRPr sz="176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724" algn="l" defTabSz="457145" rtl="0" eaLnBrk="1" latinLnBrk="0" hangingPunct="1">
                <a:defRPr sz="176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869" algn="l" defTabSz="457145" rtl="0" eaLnBrk="1" latinLnBrk="0" hangingPunct="1">
                <a:defRPr sz="176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013" algn="l" defTabSz="457145" rtl="0" eaLnBrk="1" latinLnBrk="0" hangingPunct="1">
                <a:defRPr sz="176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158" algn="l" defTabSz="457145" rtl="0" eaLnBrk="1" latinLnBrk="0" hangingPunct="1">
                <a:defRPr sz="176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 eaLnBrk="1" latinLnBrk="0" hangingPunct="1">
                <a:lnSpc>
                  <a:spcPct val="120000"/>
                </a:lnSpc>
                <a:spcBef>
                  <a:spcPct val="15000"/>
                </a:spcBef>
              </a:pPr>
              <a:endParaRPr lang="ko-KR" altLang="ko-KR" sz="8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aphicFrame>
          <p:nvGraphicFramePr>
            <p:cNvPr id="25" name="다이어그램 24">
              <a:extLst>
                <a:ext uri="{FF2B5EF4-FFF2-40B4-BE49-F238E27FC236}">
                  <a16:creationId xmlns:a16="http://schemas.microsoft.com/office/drawing/2014/main" id="{01C53144-9573-414E-B6D4-43108728AE3F}"/>
                </a:ext>
              </a:extLst>
            </p:cNvPr>
            <p:cNvGraphicFramePr/>
            <p:nvPr/>
          </p:nvGraphicFramePr>
          <p:xfrm>
            <a:off x="5959475" y="535783"/>
            <a:ext cx="2874198" cy="797717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535018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CCF012-74C6-443B-AC8F-91C339CDE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코드리뷰 기법③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9F76500-8F19-46A5-A6DD-3EE03A9D77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76106-E57E-47AA-8FE6-6CFF599F3012}" type="slidenum">
              <a:rPr lang="en-US" altLang="ko-KR" smtClean="0"/>
              <a:pPr/>
              <a:t>36</a:t>
            </a:fld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D6BB26F-BCAC-4950-8F14-41FFD9BC572A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/>
              <a:t>Walkthrough</a:t>
            </a:r>
          </a:p>
          <a:p>
            <a:pPr lvl="1"/>
            <a:r>
              <a:rPr lang="ko-KR" altLang="en-US" dirty="0"/>
              <a:t>단체로 하는 코드 리뷰 기법 중에서</a:t>
            </a:r>
            <a:endParaRPr lang="en-US" altLang="ko-KR" dirty="0"/>
          </a:p>
          <a:p>
            <a:pPr marL="346083" lvl="1" indent="0">
              <a:buNone/>
            </a:pPr>
            <a:r>
              <a:rPr lang="en-US" altLang="ko-KR" dirty="0"/>
              <a:t>  </a:t>
            </a:r>
            <a:r>
              <a:rPr lang="ko-KR" altLang="en-US" dirty="0"/>
              <a:t> 가장 비정형적인 방법</a:t>
            </a:r>
            <a:endParaRPr lang="en-US" altLang="ko-KR" dirty="0"/>
          </a:p>
          <a:p>
            <a:pPr lvl="1"/>
            <a:r>
              <a:rPr lang="ko-KR" altLang="en-US" dirty="0"/>
              <a:t>발표자가 리뷰의 주제와 시간을 정해서 발표를 하고</a:t>
            </a:r>
            <a:endParaRPr lang="en-US" altLang="ko-KR" dirty="0"/>
          </a:p>
          <a:p>
            <a:pPr marL="346083" lvl="1" indent="0">
              <a:buNone/>
            </a:pPr>
            <a:r>
              <a:rPr lang="en-US" altLang="ko-KR" dirty="0"/>
              <a:t>  </a:t>
            </a:r>
            <a:r>
              <a:rPr lang="ko-KR" altLang="en-US" dirty="0"/>
              <a:t> 동료들로부터 의견이나 아이디어를 들음</a:t>
            </a:r>
            <a:endParaRPr lang="en-US" altLang="ko-KR" dirty="0"/>
          </a:p>
          <a:p>
            <a:pPr lvl="1"/>
            <a:r>
              <a:rPr lang="ko-KR" altLang="en-US" dirty="0"/>
              <a:t>주로 사례에 대한 정보 공유나</a:t>
            </a:r>
            <a:r>
              <a:rPr lang="en-US" altLang="ko-KR" dirty="0"/>
              <a:t>, </a:t>
            </a:r>
            <a:r>
              <a:rPr lang="ko-KR" altLang="en-US" dirty="0"/>
              <a:t>아이디어 수집을 위해서 사용될 수 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개발을 위한 프로세스에서 보다는 “</a:t>
            </a:r>
            <a:r>
              <a:rPr lang="en-US" altLang="ko-KR" dirty="0"/>
              <a:t>Bug </a:t>
            </a:r>
            <a:r>
              <a:rPr lang="ko-KR" altLang="en-US" dirty="0"/>
              <a:t>사례에 대한 회의”와 같은 정보 공유성격에 유리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22C5A220-5037-49AF-BDC5-BBFE21075267}"/>
              </a:ext>
            </a:extLst>
          </p:cNvPr>
          <p:cNvGrpSpPr/>
          <p:nvPr/>
        </p:nvGrpSpPr>
        <p:grpSpPr>
          <a:xfrm>
            <a:off x="5899150" y="535783"/>
            <a:ext cx="2994848" cy="797717"/>
            <a:chOff x="5899150" y="535783"/>
            <a:chExt cx="2994848" cy="797717"/>
          </a:xfrm>
        </p:grpSpPr>
        <p:sp>
          <p:nvSpPr>
            <p:cNvPr id="25" name="AutoShape 39">
              <a:extLst>
                <a:ext uri="{FF2B5EF4-FFF2-40B4-BE49-F238E27FC236}">
                  <a16:creationId xmlns:a16="http://schemas.microsoft.com/office/drawing/2014/main" id="{DE7AB24E-62AA-4B40-B068-9B0C5FFEBD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99150" y="535783"/>
              <a:ext cx="2994848" cy="797717"/>
            </a:xfrm>
            <a:prstGeom prst="roundRect">
              <a:avLst>
                <a:gd name="adj" fmla="val 8095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wrap="none" anchor="t"/>
            <a:lstStyle>
              <a:defPPr>
                <a:defRPr lang="en-US"/>
              </a:defPPr>
              <a:lvl1pPr marL="0" algn="l" defTabSz="457145" rtl="0" eaLnBrk="1" latinLnBrk="0" hangingPunct="1">
                <a:defRPr sz="176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45" algn="l" defTabSz="457145" rtl="0" eaLnBrk="1" latinLnBrk="0" hangingPunct="1">
                <a:defRPr sz="176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290" algn="l" defTabSz="457145" rtl="0" eaLnBrk="1" latinLnBrk="0" hangingPunct="1">
                <a:defRPr sz="176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34" algn="l" defTabSz="457145" rtl="0" eaLnBrk="1" latinLnBrk="0" hangingPunct="1">
                <a:defRPr sz="176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579" algn="l" defTabSz="457145" rtl="0" eaLnBrk="1" latinLnBrk="0" hangingPunct="1">
                <a:defRPr sz="176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724" algn="l" defTabSz="457145" rtl="0" eaLnBrk="1" latinLnBrk="0" hangingPunct="1">
                <a:defRPr sz="176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869" algn="l" defTabSz="457145" rtl="0" eaLnBrk="1" latinLnBrk="0" hangingPunct="1">
                <a:defRPr sz="176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013" algn="l" defTabSz="457145" rtl="0" eaLnBrk="1" latinLnBrk="0" hangingPunct="1">
                <a:defRPr sz="176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158" algn="l" defTabSz="457145" rtl="0" eaLnBrk="1" latinLnBrk="0" hangingPunct="1">
                <a:defRPr sz="176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 eaLnBrk="1" latinLnBrk="0" hangingPunct="1">
                <a:lnSpc>
                  <a:spcPct val="120000"/>
                </a:lnSpc>
                <a:spcBef>
                  <a:spcPct val="15000"/>
                </a:spcBef>
              </a:pPr>
              <a:endParaRPr lang="ko-KR" altLang="ko-KR" sz="8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aphicFrame>
          <p:nvGraphicFramePr>
            <p:cNvPr id="26" name="다이어그램 25">
              <a:extLst>
                <a:ext uri="{FF2B5EF4-FFF2-40B4-BE49-F238E27FC236}">
                  <a16:creationId xmlns:a16="http://schemas.microsoft.com/office/drawing/2014/main" id="{4550AD14-89CB-421B-AD05-2FA4D09CFE06}"/>
                </a:ext>
              </a:extLst>
            </p:cNvPr>
            <p:cNvGraphicFramePr/>
            <p:nvPr/>
          </p:nvGraphicFramePr>
          <p:xfrm>
            <a:off x="5959475" y="535783"/>
            <a:ext cx="2874198" cy="797717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2957450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CCF012-74C6-443B-AC8F-91C339CDE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코드리뷰 기법④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9F76500-8F19-46A5-A6DD-3EE03A9D77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76106-E57E-47AA-8FE6-6CFF599F3012}" type="slidenum">
              <a:rPr lang="en-US" altLang="ko-KR" smtClean="0"/>
              <a:pPr/>
              <a:t>37</a:t>
            </a:fld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D6BB26F-BCAC-4950-8F14-41FFD9BC572A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/>
              <a:t>Peer Review</a:t>
            </a:r>
            <a:r>
              <a:rPr lang="en-US" altLang="ko-KR" b="0" dirty="0"/>
              <a:t> (2~3</a:t>
            </a:r>
            <a:r>
              <a:rPr lang="ko-KR" altLang="en-US" b="0" dirty="0"/>
              <a:t>명</a:t>
            </a:r>
            <a:r>
              <a:rPr lang="en-US" altLang="ko-KR" b="0" dirty="0"/>
              <a:t>,</a:t>
            </a:r>
            <a:r>
              <a:rPr lang="ko-KR" altLang="en-US" b="0" dirty="0"/>
              <a:t> 주로 </a:t>
            </a:r>
            <a:r>
              <a:rPr lang="en-US" altLang="ko-KR" b="0" dirty="0"/>
              <a:t>2</a:t>
            </a:r>
            <a:r>
              <a:rPr lang="ko-KR" altLang="en-US" b="0" dirty="0"/>
              <a:t>명 리뷰</a:t>
            </a:r>
            <a:r>
              <a:rPr lang="en-US" altLang="ko-KR" b="0" dirty="0"/>
              <a:t>)</a:t>
            </a:r>
          </a:p>
          <a:p>
            <a:pPr lvl="1"/>
            <a:r>
              <a:rPr lang="ko-KR" altLang="en-US" dirty="0"/>
              <a:t>코드의 작성자가 모니터를 보면서 코드를 설명하고</a:t>
            </a:r>
            <a:endParaRPr lang="en-US" altLang="ko-KR" dirty="0"/>
          </a:p>
          <a:p>
            <a:pPr marL="346083" lvl="1" indent="0">
              <a:buNone/>
            </a:pPr>
            <a:r>
              <a:rPr lang="en-US" altLang="ko-KR" dirty="0"/>
              <a:t>   </a:t>
            </a:r>
            <a:r>
              <a:rPr lang="ko-KR" altLang="en-US" dirty="0"/>
              <a:t>다른 한 사람이 설명을 들으면서</a:t>
            </a:r>
            <a:endParaRPr lang="en-US" altLang="ko-KR" dirty="0"/>
          </a:p>
          <a:p>
            <a:pPr marL="346083" lvl="1" indent="0">
              <a:buNone/>
            </a:pPr>
            <a:r>
              <a:rPr lang="en-US" altLang="ko-KR" dirty="0"/>
              <a:t>  </a:t>
            </a:r>
            <a:r>
              <a:rPr lang="ko-KR" altLang="en-US" dirty="0"/>
              <a:t> 아이디어를 제안하거나 </a:t>
            </a:r>
            <a:r>
              <a:rPr lang="en-US" altLang="ko-KR" dirty="0"/>
              <a:t>Defect</a:t>
            </a:r>
            <a:r>
              <a:rPr lang="ko-KR" altLang="en-US" dirty="0"/>
              <a:t>를 발견하는 방법</a:t>
            </a:r>
            <a:endParaRPr lang="en-US" altLang="ko-KR" dirty="0"/>
          </a:p>
          <a:p>
            <a:pPr lvl="1"/>
            <a:r>
              <a:rPr lang="ko-KR" altLang="en-US" dirty="0"/>
              <a:t>사전 준비등이 거의 필요 없고</a:t>
            </a:r>
            <a:r>
              <a:rPr lang="en-US" altLang="ko-KR" dirty="0"/>
              <a:t>, </a:t>
            </a:r>
            <a:r>
              <a:rPr lang="ko-KR" altLang="en-US" dirty="0"/>
              <a:t>필요할 때 마다 자주 사용가능</a:t>
            </a:r>
            <a:endParaRPr lang="en-US" altLang="ko-KR" dirty="0"/>
          </a:p>
          <a:p>
            <a:pPr lvl="1"/>
            <a:r>
              <a:rPr lang="ko-KR" altLang="en-US" dirty="0"/>
              <a:t>주로 </a:t>
            </a:r>
            <a:r>
              <a:rPr lang="en-US" altLang="ko-KR" dirty="0"/>
              <a:t>Senior </a:t>
            </a:r>
            <a:r>
              <a:rPr lang="ko-KR" altLang="en-US" dirty="0"/>
              <a:t>개발자</a:t>
            </a:r>
            <a:r>
              <a:rPr lang="en-US" altLang="ko-KR" dirty="0"/>
              <a:t>(</a:t>
            </a:r>
            <a:r>
              <a:rPr lang="ko-KR" altLang="en-US" dirty="0"/>
              <a:t>사수</a:t>
            </a:r>
            <a:r>
              <a:rPr lang="en-US" altLang="ko-KR" dirty="0"/>
              <a:t>)</a:t>
            </a:r>
            <a:r>
              <a:rPr lang="ko-KR" altLang="en-US" dirty="0"/>
              <a:t>가 </a:t>
            </a:r>
            <a:r>
              <a:rPr lang="en-US" altLang="ko-KR" dirty="0"/>
              <a:t>Junior </a:t>
            </a:r>
            <a:r>
              <a:rPr lang="ko-KR" altLang="en-US" dirty="0"/>
              <a:t>개발자를 멘토링할 때 사용</a:t>
            </a:r>
            <a:endParaRPr lang="en-US" altLang="ko-KR" dirty="0"/>
          </a:p>
          <a:p>
            <a:pPr lvl="1"/>
            <a:r>
              <a:rPr lang="en-US" altLang="ko-KR" dirty="0"/>
              <a:t>Senior </a:t>
            </a:r>
            <a:r>
              <a:rPr lang="ko-KR" altLang="en-US" dirty="0"/>
              <a:t>개발자의 리뷰 역량에 따라서 결과물의 품질이 달라질 수 있음을 유의</a:t>
            </a:r>
            <a:endParaRPr lang="en-US" altLang="ko-KR" dirty="0"/>
          </a:p>
          <a:p>
            <a:pPr lvl="1"/>
            <a:r>
              <a:rPr lang="en-US" altLang="ko-KR" dirty="0"/>
              <a:t>Senior </a:t>
            </a:r>
            <a:r>
              <a:rPr lang="ko-KR" altLang="en-US" dirty="0"/>
              <a:t>개발자의 시간 투여량이 많은 만큼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Senior</a:t>
            </a:r>
            <a:r>
              <a:rPr lang="ko-KR" altLang="en-US" dirty="0"/>
              <a:t>의 참여도가 떨어질 수 있음</a:t>
            </a:r>
            <a:r>
              <a:rPr lang="en-US" altLang="ko-KR" dirty="0"/>
              <a:t>. (</a:t>
            </a:r>
            <a:r>
              <a:rPr lang="ko-KR" altLang="en-US" dirty="0"/>
              <a:t>또는 형식적</a:t>
            </a:r>
            <a:r>
              <a:rPr lang="en-US" altLang="ko-KR" dirty="0"/>
              <a:t>)</a:t>
            </a:r>
            <a:endParaRPr lang="ko-KR" altLang="en-US" dirty="0"/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E8F94F3D-2E4C-4F9D-ABC6-0C38DC61B2D7}"/>
              </a:ext>
            </a:extLst>
          </p:cNvPr>
          <p:cNvGrpSpPr/>
          <p:nvPr/>
        </p:nvGrpSpPr>
        <p:grpSpPr>
          <a:xfrm>
            <a:off x="5899150" y="535783"/>
            <a:ext cx="2994848" cy="797717"/>
            <a:chOff x="5899150" y="535783"/>
            <a:chExt cx="2994848" cy="797717"/>
          </a:xfrm>
        </p:grpSpPr>
        <p:sp>
          <p:nvSpPr>
            <p:cNvPr id="31" name="AutoShape 39">
              <a:extLst>
                <a:ext uri="{FF2B5EF4-FFF2-40B4-BE49-F238E27FC236}">
                  <a16:creationId xmlns:a16="http://schemas.microsoft.com/office/drawing/2014/main" id="{DBFE69B9-2845-4FA5-A490-4ECCD47B9F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99150" y="535783"/>
              <a:ext cx="2994848" cy="797717"/>
            </a:xfrm>
            <a:prstGeom prst="roundRect">
              <a:avLst>
                <a:gd name="adj" fmla="val 8095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wrap="none" anchor="t"/>
            <a:lstStyle>
              <a:defPPr>
                <a:defRPr lang="en-US"/>
              </a:defPPr>
              <a:lvl1pPr marL="0" algn="l" defTabSz="457145" rtl="0" eaLnBrk="1" latinLnBrk="0" hangingPunct="1">
                <a:defRPr sz="176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45" algn="l" defTabSz="457145" rtl="0" eaLnBrk="1" latinLnBrk="0" hangingPunct="1">
                <a:defRPr sz="176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290" algn="l" defTabSz="457145" rtl="0" eaLnBrk="1" latinLnBrk="0" hangingPunct="1">
                <a:defRPr sz="176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34" algn="l" defTabSz="457145" rtl="0" eaLnBrk="1" latinLnBrk="0" hangingPunct="1">
                <a:defRPr sz="176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579" algn="l" defTabSz="457145" rtl="0" eaLnBrk="1" latinLnBrk="0" hangingPunct="1">
                <a:defRPr sz="176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724" algn="l" defTabSz="457145" rtl="0" eaLnBrk="1" latinLnBrk="0" hangingPunct="1">
                <a:defRPr sz="176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869" algn="l" defTabSz="457145" rtl="0" eaLnBrk="1" latinLnBrk="0" hangingPunct="1">
                <a:defRPr sz="176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013" algn="l" defTabSz="457145" rtl="0" eaLnBrk="1" latinLnBrk="0" hangingPunct="1">
                <a:defRPr sz="176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158" algn="l" defTabSz="457145" rtl="0" eaLnBrk="1" latinLnBrk="0" hangingPunct="1">
                <a:defRPr sz="176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 eaLnBrk="1" latinLnBrk="0" hangingPunct="1">
                <a:lnSpc>
                  <a:spcPct val="120000"/>
                </a:lnSpc>
                <a:spcBef>
                  <a:spcPct val="15000"/>
                </a:spcBef>
              </a:pPr>
              <a:endParaRPr lang="ko-KR" altLang="ko-KR" sz="8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aphicFrame>
          <p:nvGraphicFramePr>
            <p:cNvPr id="32" name="다이어그램 31">
              <a:extLst>
                <a:ext uri="{FF2B5EF4-FFF2-40B4-BE49-F238E27FC236}">
                  <a16:creationId xmlns:a16="http://schemas.microsoft.com/office/drawing/2014/main" id="{7BDDF794-822E-4E68-AAAB-D7523D32C316}"/>
                </a:ext>
              </a:extLst>
            </p:cNvPr>
            <p:cNvGraphicFramePr/>
            <p:nvPr/>
          </p:nvGraphicFramePr>
          <p:xfrm>
            <a:off x="5959475" y="535783"/>
            <a:ext cx="2874198" cy="797717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3780913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CCF012-74C6-443B-AC8F-91C339CDE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코드리뷰 기법⑤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9F76500-8F19-46A5-A6DD-3EE03A9D77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76106-E57E-47AA-8FE6-6CFF599F3012}" type="slidenum">
              <a:rPr lang="en-US" altLang="ko-KR" smtClean="0"/>
              <a:pPr/>
              <a:t>38</a:t>
            </a:fld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D6BB26F-BCAC-4950-8F14-41FFD9BC572A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/>
              <a:t>Passaround</a:t>
            </a:r>
            <a:r>
              <a:rPr lang="en-US" altLang="ko-KR" b="0" dirty="0"/>
              <a:t> (</a:t>
            </a:r>
            <a:r>
              <a:rPr lang="ko-KR" altLang="en-US" b="0" dirty="0"/>
              <a:t>돌려보기</a:t>
            </a:r>
            <a:r>
              <a:rPr lang="en-US" altLang="ko-KR" b="0" dirty="0"/>
              <a:t>)</a:t>
            </a:r>
          </a:p>
          <a:p>
            <a:pPr lvl="1"/>
            <a:r>
              <a:rPr lang="ko-KR" altLang="en-US" dirty="0"/>
              <a:t>작성자가 리뷰를 할 부분을</a:t>
            </a:r>
            <a:endParaRPr lang="en-US" altLang="ko-KR" dirty="0"/>
          </a:p>
          <a:p>
            <a:pPr marL="346083" lvl="1" indent="0">
              <a:buNone/>
            </a:pPr>
            <a:r>
              <a:rPr lang="en-US" altLang="ko-KR" dirty="0"/>
              <a:t>   </a:t>
            </a:r>
            <a:r>
              <a:rPr lang="ko-KR" altLang="en-US" dirty="0"/>
              <a:t>메일이나 시스템을 통해서 등록하면</a:t>
            </a:r>
            <a:r>
              <a:rPr lang="en-US" altLang="ko-KR" dirty="0"/>
              <a:t>,</a:t>
            </a:r>
          </a:p>
          <a:p>
            <a:pPr marL="346083" lvl="1" indent="0">
              <a:buNone/>
            </a:pPr>
            <a:r>
              <a:rPr lang="en-US" altLang="ko-KR" dirty="0"/>
              <a:t>   </a:t>
            </a:r>
            <a:r>
              <a:rPr lang="ko-KR" altLang="en-US" dirty="0"/>
              <a:t>참석자들이 메일을 통해서 각자의 의견을 개진하는 방식</a:t>
            </a:r>
            <a:endParaRPr lang="en-US" altLang="ko-KR" dirty="0"/>
          </a:p>
          <a:p>
            <a:pPr lvl="1"/>
            <a:r>
              <a:rPr lang="ko-KR" altLang="en-US" dirty="0"/>
              <a:t>시간과 장소에 구애를 받지 않음</a:t>
            </a:r>
            <a:r>
              <a:rPr lang="en-US" altLang="ko-KR" dirty="0"/>
              <a:t>. </a:t>
            </a:r>
            <a:r>
              <a:rPr lang="ko-KR" altLang="en-US" dirty="0"/>
              <a:t>리모트 작업환경인 경우 유리</a:t>
            </a:r>
            <a:endParaRPr lang="en-US" altLang="ko-KR" dirty="0"/>
          </a:p>
          <a:p>
            <a:pPr lvl="1"/>
            <a:r>
              <a:rPr lang="en-US" altLang="ko-KR" dirty="0"/>
              <a:t>Ownership</a:t>
            </a:r>
            <a:r>
              <a:rPr lang="ko-KR" altLang="en-US" dirty="0"/>
              <a:t>이 애매함에 유의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75FA6EDE-F138-41C7-A954-8AF7041CEED4}"/>
              </a:ext>
            </a:extLst>
          </p:cNvPr>
          <p:cNvGrpSpPr/>
          <p:nvPr/>
        </p:nvGrpSpPr>
        <p:grpSpPr>
          <a:xfrm>
            <a:off x="5899150" y="535783"/>
            <a:ext cx="2994848" cy="797717"/>
            <a:chOff x="5899150" y="535783"/>
            <a:chExt cx="2994848" cy="797717"/>
          </a:xfrm>
        </p:grpSpPr>
        <p:sp>
          <p:nvSpPr>
            <p:cNvPr id="26" name="AutoShape 39">
              <a:extLst>
                <a:ext uri="{FF2B5EF4-FFF2-40B4-BE49-F238E27FC236}">
                  <a16:creationId xmlns:a16="http://schemas.microsoft.com/office/drawing/2014/main" id="{7D9BD0E7-985D-4769-B7FD-CFA524196D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99150" y="535783"/>
              <a:ext cx="2994848" cy="797717"/>
            </a:xfrm>
            <a:prstGeom prst="roundRect">
              <a:avLst>
                <a:gd name="adj" fmla="val 8095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wrap="none" anchor="t"/>
            <a:lstStyle>
              <a:defPPr>
                <a:defRPr lang="en-US"/>
              </a:defPPr>
              <a:lvl1pPr marL="0" algn="l" defTabSz="457145" rtl="0" eaLnBrk="1" latinLnBrk="0" hangingPunct="1">
                <a:defRPr sz="176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45" algn="l" defTabSz="457145" rtl="0" eaLnBrk="1" latinLnBrk="0" hangingPunct="1">
                <a:defRPr sz="176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290" algn="l" defTabSz="457145" rtl="0" eaLnBrk="1" latinLnBrk="0" hangingPunct="1">
                <a:defRPr sz="176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34" algn="l" defTabSz="457145" rtl="0" eaLnBrk="1" latinLnBrk="0" hangingPunct="1">
                <a:defRPr sz="176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579" algn="l" defTabSz="457145" rtl="0" eaLnBrk="1" latinLnBrk="0" hangingPunct="1">
                <a:defRPr sz="176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724" algn="l" defTabSz="457145" rtl="0" eaLnBrk="1" latinLnBrk="0" hangingPunct="1">
                <a:defRPr sz="176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869" algn="l" defTabSz="457145" rtl="0" eaLnBrk="1" latinLnBrk="0" hangingPunct="1">
                <a:defRPr sz="176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013" algn="l" defTabSz="457145" rtl="0" eaLnBrk="1" latinLnBrk="0" hangingPunct="1">
                <a:defRPr sz="176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158" algn="l" defTabSz="457145" rtl="0" eaLnBrk="1" latinLnBrk="0" hangingPunct="1">
                <a:defRPr sz="176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 eaLnBrk="1" latinLnBrk="0" hangingPunct="1">
                <a:lnSpc>
                  <a:spcPct val="120000"/>
                </a:lnSpc>
                <a:spcBef>
                  <a:spcPct val="15000"/>
                </a:spcBef>
              </a:pPr>
              <a:endParaRPr lang="ko-KR" altLang="ko-KR" sz="8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aphicFrame>
          <p:nvGraphicFramePr>
            <p:cNvPr id="27" name="다이어그램 26">
              <a:extLst>
                <a:ext uri="{FF2B5EF4-FFF2-40B4-BE49-F238E27FC236}">
                  <a16:creationId xmlns:a16="http://schemas.microsoft.com/office/drawing/2014/main" id="{908AEA00-F263-401A-873C-58D486C3E0F8}"/>
                </a:ext>
              </a:extLst>
            </p:cNvPr>
            <p:cNvGraphicFramePr/>
            <p:nvPr/>
          </p:nvGraphicFramePr>
          <p:xfrm>
            <a:off x="5959475" y="535783"/>
            <a:ext cx="2874198" cy="797717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2196620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C0F006-21F3-4F5A-8848-5640674AC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점검 내용</a:t>
            </a:r>
            <a:r>
              <a:rPr lang="ko-KR" altLang="en-US" b="0" dirty="0"/>
              <a:t> </a:t>
            </a:r>
            <a:r>
              <a:rPr lang="en-US" altLang="ko-KR" b="0" dirty="0"/>
              <a:t>(1/2)</a:t>
            </a:r>
            <a:endParaRPr lang="ko-KR" altLang="en-US" b="0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3B75334-4F28-4AAB-B5A1-BFF400C6AC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76106-E57E-47AA-8FE6-6CFF599F3012}" type="slidenum">
              <a:rPr lang="en-US" altLang="ko-KR" smtClean="0"/>
              <a:pPr/>
              <a:t>39</a:t>
            </a:fld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3E524B7-171F-4285-BC53-EE692B5DFA31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기능의 정상 동작 여부</a:t>
            </a:r>
            <a:endParaRPr lang="en-US" altLang="ko-KR" dirty="0"/>
          </a:p>
          <a:p>
            <a:pPr lvl="1"/>
            <a:r>
              <a:rPr lang="ko-KR" altLang="en-US" dirty="0"/>
              <a:t>코드 리뷰의 시작과 끝은 언제나 기능이 원하는 대로 정상 동작하는지 확인하는 작업이 되어야 함</a:t>
            </a:r>
            <a:endParaRPr lang="en-US" altLang="ko-KR" dirty="0"/>
          </a:p>
          <a:p>
            <a:r>
              <a:rPr lang="ko-KR" altLang="en-US" dirty="0"/>
              <a:t>버그의 조기 발견</a:t>
            </a:r>
            <a:endParaRPr lang="en-US" altLang="ko-KR" dirty="0"/>
          </a:p>
          <a:p>
            <a:pPr lvl="1"/>
            <a:r>
              <a:rPr lang="ko-KR" altLang="en-US" dirty="0"/>
              <a:t>버그가 발생할 소지가 없는지 점검함</a:t>
            </a:r>
            <a:endParaRPr lang="en-US" altLang="ko-KR" dirty="0"/>
          </a:p>
          <a:p>
            <a:r>
              <a:rPr lang="ko-KR" altLang="en-US" dirty="0"/>
              <a:t>가독성과 유지 보수 편의성</a:t>
            </a:r>
            <a:endParaRPr lang="en-US" altLang="ko-KR" dirty="0"/>
          </a:p>
          <a:p>
            <a:pPr lvl="1"/>
            <a:r>
              <a:rPr lang="ko-KR" altLang="en-US" dirty="0"/>
              <a:t>코드가 쉽게 이해되고 유지 보수가 가능하도록 개발하는 것이 매우 중요</a:t>
            </a:r>
            <a:endParaRPr lang="en-US" altLang="ko-KR" dirty="0"/>
          </a:p>
          <a:p>
            <a:pPr lvl="1"/>
            <a:r>
              <a:rPr lang="ko-KR" altLang="en-US" dirty="0"/>
              <a:t>주관적인 견해로 옳고 그름을 따지는 비생산적 논쟁으로 변질될 수 있으므로 가급적 기준을 정하고 해당 기준을 기반으로 검토해야 함</a:t>
            </a:r>
            <a:endParaRPr lang="en-US" altLang="ko-KR" dirty="0"/>
          </a:p>
          <a:p>
            <a:r>
              <a:rPr lang="ko-KR" altLang="en-US" dirty="0"/>
              <a:t>개발 표준</a:t>
            </a:r>
            <a:r>
              <a:rPr lang="en-US" altLang="ko-KR" dirty="0"/>
              <a:t>(Convention)</a:t>
            </a:r>
            <a:r>
              <a:rPr lang="ko-KR" altLang="en-US" dirty="0"/>
              <a:t>의 준수 여부</a:t>
            </a:r>
            <a:endParaRPr lang="en-US" altLang="ko-KR" dirty="0"/>
          </a:p>
          <a:p>
            <a:pPr lvl="1"/>
            <a:r>
              <a:rPr lang="ko-KR" altLang="en-US" dirty="0"/>
              <a:t>개발 표준을 잘 정리하고 지키면 여럿이 함께 개발하더라도 일관된 개발 스타일을 유지할 수 있음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657025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8B2213-8F3E-403A-8478-5AE31BB880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코드관련 추천서적</a:t>
            </a:r>
            <a:r>
              <a:rPr lang="ko-KR" altLang="en-US" sz="1400" dirty="0"/>
              <a:t> </a:t>
            </a:r>
            <a:r>
              <a:rPr lang="en-US" altLang="ko-KR" sz="1400" dirty="0"/>
              <a:t>(</a:t>
            </a:r>
            <a:r>
              <a:rPr lang="ko-KR" altLang="en-US" sz="1400" dirty="0"/>
              <a:t>모두 </a:t>
            </a:r>
            <a:r>
              <a:rPr lang="ko-KR" altLang="en-US" sz="1800" dirty="0">
                <a:solidFill>
                  <a:srgbClr val="0070C0"/>
                </a:solidFill>
              </a:rPr>
              <a:t>★</a:t>
            </a:r>
            <a:r>
              <a:rPr lang="ko-KR" altLang="en-US" sz="1800" dirty="0"/>
              <a:t> </a:t>
            </a:r>
            <a:r>
              <a:rPr lang="en-US" altLang="ko-KR" sz="1400" dirty="0"/>
              <a:t>5</a:t>
            </a:r>
            <a:r>
              <a:rPr lang="ko-KR" altLang="en-US" sz="1400" dirty="0"/>
              <a:t>개</a:t>
            </a:r>
            <a:r>
              <a:rPr lang="en-US" altLang="ko-KR" sz="1400" dirty="0"/>
              <a:t>)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79BFD54-E905-4C15-B7EB-C796128CD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1" latinLnBrk="1"/>
            <a:fld id="{A5476106-E57E-47AA-8FE6-6CFF599F3012}" type="slidenum">
              <a:rPr lang="en-US" altLang="ko-KR" smtClean="0"/>
              <a:pPr defTabSz="914401" latinLnBrk="1"/>
              <a:t>4</a:t>
            </a:fld>
            <a:endParaRPr lang="ko-KR" altLang="en-US" dirty="0"/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62129B8B-AFFF-4097-BFAE-63D5272D07E6}"/>
              </a:ext>
            </a:extLst>
          </p:cNvPr>
          <p:cNvGrpSpPr/>
          <p:nvPr/>
        </p:nvGrpSpPr>
        <p:grpSpPr>
          <a:xfrm>
            <a:off x="6298327" y="2886803"/>
            <a:ext cx="2595672" cy="1825642"/>
            <a:chOff x="6399497" y="2886803"/>
            <a:chExt cx="2595672" cy="1825642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56BA1F2F-0835-4988-882F-CA4C18B4FBD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99497" y="2886803"/>
              <a:ext cx="978090" cy="1297728"/>
            </a:xfrm>
            <a:prstGeom prst="rect">
              <a:avLst/>
            </a:prstGeom>
          </p:spPr>
        </p:pic>
        <p:sp>
          <p:nvSpPr>
            <p:cNvPr id="21" name="AutoShape 16">
              <a:extLst>
                <a:ext uri="{FF2B5EF4-FFF2-40B4-BE49-F238E27FC236}">
                  <a16:creationId xmlns:a16="http://schemas.microsoft.com/office/drawing/2014/main" id="{A89274C8-2C91-4C16-8B68-ED37591076C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 flipV="1">
              <a:off x="7375169" y="2886803"/>
              <a:ext cx="1620000" cy="1825642"/>
            </a:xfrm>
            <a:prstGeom prst="roundRect">
              <a:avLst>
                <a:gd name="adj" fmla="val 2348"/>
              </a:avLst>
            </a:prstGeom>
            <a:solidFill>
              <a:schemeClr val="bg1">
                <a:lumMod val="95000"/>
                <a:alpha val="95000"/>
              </a:schemeClr>
            </a:solidFill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 wrap="square" lIns="36000" tIns="36000" rIns="36000" bIns="0" anchor="t"/>
            <a:lstStyle/>
            <a:p>
              <a:pPr marL="0" lvl="1" algn="ctr" defTabSz="685818" eaLnBrk="0" fontAlgn="base" latinLnBrk="1" hangingPunct="0">
                <a:lnSpc>
                  <a:spcPct val="150000"/>
                </a:lnSpc>
                <a:spcBef>
                  <a:spcPts val="300"/>
                </a:spcBef>
                <a:spcAft>
                  <a:spcPct val="0"/>
                </a:spcAft>
                <a:buClr>
                  <a:srgbClr val="396999"/>
                </a:buClr>
              </a:pPr>
              <a:r>
                <a:rPr lang="ko-KR" altLang="en-US" sz="1401" b="1" spc="-150" dirty="0">
                  <a:solidFill>
                    <a:schemeClr val="accent1"/>
                  </a:solidFill>
                  <a:latin typeface="맑은 고딕" pitchFamily="50" charset="-127"/>
                  <a:cs typeface="Arial" pitchFamily="34" charset="0"/>
                </a:rPr>
                <a:t>코드 컴플리트</a:t>
              </a:r>
              <a:endParaRPr lang="en-US" altLang="ko-KR" sz="1401" b="1" spc="-150" dirty="0">
                <a:solidFill>
                  <a:schemeClr val="accent1"/>
                </a:solidFill>
                <a:latin typeface="맑은 고딕" pitchFamily="50" charset="-127"/>
                <a:cs typeface="Arial" pitchFamily="34" charset="0"/>
              </a:endParaRPr>
            </a:p>
            <a:p>
              <a:pPr marL="0" lvl="1" algn="ctr" defTabSz="685818" eaLnBrk="0" fontAlgn="base" latinLnBrk="1" hangingPunct="0">
                <a:lnSpc>
                  <a:spcPct val="150000"/>
                </a:lnSpc>
                <a:spcBef>
                  <a:spcPts val="300"/>
                </a:spcBef>
                <a:spcAft>
                  <a:spcPct val="0"/>
                </a:spcAft>
                <a:buClr>
                  <a:srgbClr val="396999"/>
                </a:buClr>
              </a:pPr>
              <a:r>
                <a:rPr lang="ko-KR" altLang="en-US" sz="1100" b="1" spc="-15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맑은 고딕" pitchFamily="50" charset="-127"/>
                  <a:cs typeface="Arial" pitchFamily="34" charset="0"/>
                </a:rPr>
                <a:t>스티브 맥코넬</a:t>
              </a:r>
              <a:endParaRPr lang="en-US" altLang="ko-KR" sz="1100" b="1" spc="-15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itchFamily="50" charset="-127"/>
                <a:cs typeface="Arial" pitchFamily="34" charset="0"/>
              </a:endParaRPr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A3E699C6-4332-49AE-BBCB-7515C70745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21733" y="3677829"/>
              <a:ext cx="926871" cy="893677"/>
            </a:xfrm>
            <a:prstGeom prst="rect">
              <a:avLst/>
            </a:prstGeom>
            <a:ln w="1905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8F6F9A09-7156-45A1-93F0-ADA1CDE8BBB9}"/>
              </a:ext>
            </a:extLst>
          </p:cNvPr>
          <p:cNvGrpSpPr/>
          <p:nvPr/>
        </p:nvGrpSpPr>
        <p:grpSpPr>
          <a:xfrm>
            <a:off x="3270966" y="2886803"/>
            <a:ext cx="2602067" cy="1825642"/>
            <a:chOff x="3494294" y="2886803"/>
            <a:chExt cx="2602067" cy="1825642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F555164F-13FB-49A7-AA6F-6E76C36FF26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94294" y="2886803"/>
              <a:ext cx="984483" cy="1259372"/>
            </a:xfrm>
            <a:prstGeom prst="rect">
              <a:avLst/>
            </a:prstGeom>
          </p:spPr>
        </p:pic>
        <p:sp>
          <p:nvSpPr>
            <p:cNvPr id="22" name="AutoShape 16">
              <a:extLst>
                <a:ext uri="{FF2B5EF4-FFF2-40B4-BE49-F238E27FC236}">
                  <a16:creationId xmlns:a16="http://schemas.microsoft.com/office/drawing/2014/main" id="{224B3AE4-7957-4DC5-98EA-951163D4B11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 flipV="1">
              <a:off x="4476361" y="2886803"/>
              <a:ext cx="1620000" cy="1825642"/>
            </a:xfrm>
            <a:prstGeom prst="roundRect">
              <a:avLst>
                <a:gd name="adj" fmla="val 2348"/>
              </a:avLst>
            </a:prstGeom>
            <a:solidFill>
              <a:schemeClr val="bg1">
                <a:lumMod val="95000"/>
                <a:alpha val="95000"/>
              </a:schemeClr>
            </a:solidFill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 wrap="square" lIns="36000" tIns="36000" rIns="36000" bIns="0" anchor="t"/>
            <a:lstStyle/>
            <a:p>
              <a:pPr marL="0" lvl="1" algn="ctr" defTabSz="685818" eaLnBrk="0" fontAlgn="base" latinLnBrk="1" hangingPunct="0">
                <a:lnSpc>
                  <a:spcPct val="150000"/>
                </a:lnSpc>
                <a:spcBef>
                  <a:spcPts val="300"/>
                </a:spcBef>
                <a:spcAft>
                  <a:spcPct val="0"/>
                </a:spcAft>
                <a:buClr>
                  <a:srgbClr val="396999"/>
                </a:buClr>
              </a:pPr>
              <a:r>
                <a:rPr lang="ko-KR" altLang="en-US" sz="1401" b="1" spc="-150" dirty="0">
                  <a:solidFill>
                    <a:schemeClr val="accent1"/>
                  </a:solidFill>
                  <a:latin typeface="맑은 고딕" pitchFamily="50" charset="-127"/>
                  <a:cs typeface="Arial" pitchFamily="34" charset="0"/>
                </a:rPr>
                <a:t>리팩토링</a:t>
              </a:r>
              <a:endParaRPr lang="en-US" altLang="ko-KR" sz="1401" b="1" spc="-150" dirty="0">
                <a:solidFill>
                  <a:schemeClr val="accent1"/>
                </a:solidFill>
                <a:latin typeface="맑은 고딕" pitchFamily="50" charset="-127"/>
                <a:cs typeface="Arial" pitchFamily="34" charset="0"/>
              </a:endParaRPr>
            </a:p>
            <a:p>
              <a:pPr marL="0" lvl="1" algn="ctr" defTabSz="685818" eaLnBrk="0" fontAlgn="base" latinLnBrk="1" hangingPunct="0">
                <a:lnSpc>
                  <a:spcPct val="150000"/>
                </a:lnSpc>
                <a:spcBef>
                  <a:spcPts val="300"/>
                </a:spcBef>
                <a:spcAft>
                  <a:spcPct val="0"/>
                </a:spcAft>
                <a:buClr>
                  <a:srgbClr val="396999"/>
                </a:buClr>
              </a:pPr>
              <a:r>
                <a:rPr lang="ko-KR" altLang="en-US" sz="1100" b="1" spc="-15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맑은 고딕" pitchFamily="50" charset="-127"/>
                  <a:cs typeface="Arial" pitchFamily="34" charset="0"/>
                </a:rPr>
                <a:t>마틴 파울러</a:t>
              </a:r>
              <a:endParaRPr lang="en-US" altLang="ko-KR" sz="1100" b="1" spc="-15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itchFamily="50" charset="-127"/>
                <a:cs typeface="Arial" pitchFamily="34" charset="0"/>
              </a:endParaRPr>
            </a:p>
          </p:txBody>
        </p:sp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7E6E2FB7-625A-4CFB-9986-A5DE08A9F70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816741" y="3677828"/>
              <a:ext cx="939237" cy="893677"/>
            </a:xfrm>
            <a:prstGeom prst="rect">
              <a:avLst/>
            </a:prstGeom>
            <a:ln w="1905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0DC2976A-C0C5-4D7B-9739-068DA0E58CE7}"/>
              </a:ext>
            </a:extLst>
          </p:cNvPr>
          <p:cNvGrpSpPr/>
          <p:nvPr/>
        </p:nvGrpSpPr>
        <p:grpSpPr>
          <a:xfrm>
            <a:off x="241196" y="2886803"/>
            <a:ext cx="2549362" cy="1825642"/>
            <a:chOff x="241196" y="2886803"/>
            <a:chExt cx="2549362" cy="1825642"/>
          </a:xfrm>
        </p:grpSpPr>
        <p:pic>
          <p:nvPicPr>
            <p:cNvPr id="1028" name="Picture 4" descr="테스트 주도 개발">
              <a:extLst>
                <a:ext uri="{FF2B5EF4-FFF2-40B4-BE49-F238E27FC236}">
                  <a16:creationId xmlns:a16="http://schemas.microsoft.com/office/drawing/2014/main" id="{6B6E7BA1-F326-47AC-B01F-7F89169433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1196" y="2899966"/>
              <a:ext cx="849050" cy="1233045"/>
            </a:xfrm>
            <a:prstGeom prst="rect">
              <a:avLst/>
            </a:prstGeom>
            <a:ln w="9525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88B109CF-6808-4D56-81F0-CF18AECADCDE}"/>
                </a:ext>
              </a:extLst>
            </p:cNvPr>
            <p:cNvGrpSpPr/>
            <p:nvPr/>
          </p:nvGrpSpPr>
          <p:grpSpPr>
            <a:xfrm>
              <a:off x="1170558" y="2886803"/>
              <a:ext cx="1620000" cy="1825642"/>
              <a:chOff x="1358659" y="2886803"/>
              <a:chExt cx="1620000" cy="1825642"/>
            </a:xfrm>
          </p:grpSpPr>
          <p:sp>
            <p:nvSpPr>
              <p:cNvPr id="24" name="AutoShape 16">
                <a:extLst>
                  <a:ext uri="{FF2B5EF4-FFF2-40B4-BE49-F238E27FC236}">
                    <a16:creationId xmlns:a16="http://schemas.microsoft.com/office/drawing/2014/main" id="{CCAAF820-6707-4E27-859E-D4B6A0332C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0" flipV="1">
                <a:off x="1358659" y="2886803"/>
                <a:ext cx="1620000" cy="1825642"/>
              </a:xfrm>
              <a:prstGeom prst="roundRect">
                <a:avLst>
                  <a:gd name="adj" fmla="val 2348"/>
                </a:avLst>
              </a:prstGeom>
              <a:solidFill>
                <a:schemeClr val="bg1">
                  <a:lumMod val="95000"/>
                  <a:alpha val="95000"/>
                </a:schemeClr>
              </a:solidFill>
              <a:ln w="9525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 wrap="square" lIns="36000" tIns="36000" rIns="36000" bIns="0" anchor="t"/>
              <a:lstStyle/>
              <a:p>
                <a:pPr marL="0" lvl="1" algn="ctr" defTabSz="685818" eaLnBrk="0" fontAlgn="base" latinLnBrk="1" hangingPunct="0">
                  <a:lnSpc>
                    <a:spcPct val="150000"/>
                  </a:lnSpc>
                  <a:spcBef>
                    <a:spcPts val="300"/>
                  </a:spcBef>
                  <a:spcAft>
                    <a:spcPct val="0"/>
                  </a:spcAft>
                  <a:buClr>
                    <a:srgbClr val="396999"/>
                  </a:buClr>
                </a:pPr>
                <a:r>
                  <a:rPr lang="ko-KR" altLang="en-US" sz="1401" b="1" spc="-150" dirty="0">
                    <a:solidFill>
                      <a:schemeClr val="accent1"/>
                    </a:solidFill>
                    <a:latin typeface="맑은 고딕" pitchFamily="50" charset="-127"/>
                    <a:cs typeface="Arial" pitchFamily="34" charset="0"/>
                  </a:rPr>
                  <a:t>테스트 주도 개발</a:t>
                </a:r>
                <a:endParaRPr lang="en-US" altLang="ko-KR" sz="1401" b="1" spc="-150" dirty="0">
                  <a:solidFill>
                    <a:schemeClr val="accent1"/>
                  </a:solidFill>
                  <a:latin typeface="맑은 고딕" pitchFamily="50" charset="-127"/>
                  <a:cs typeface="Arial" pitchFamily="34" charset="0"/>
                </a:endParaRPr>
              </a:p>
              <a:p>
                <a:pPr marL="0" lvl="1" algn="ctr" defTabSz="685818" eaLnBrk="0" fontAlgn="base" latinLnBrk="1" hangingPunct="0">
                  <a:lnSpc>
                    <a:spcPct val="150000"/>
                  </a:lnSpc>
                  <a:spcBef>
                    <a:spcPts val="300"/>
                  </a:spcBef>
                  <a:spcAft>
                    <a:spcPct val="0"/>
                  </a:spcAft>
                  <a:buClr>
                    <a:srgbClr val="396999"/>
                  </a:buClr>
                </a:pPr>
                <a:r>
                  <a:rPr lang="ko-KR" altLang="en-US" sz="1100" b="1" spc="-15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맑은 고딕" pitchFamily="50" charset="-127"/>
                    <a:cs typeface="Arial" pitchFamily="34" charset="0"/>
                  </a:rPr>
                  <a:t>켄트 벡</a:t>
                </a:r>
                <a:endParaRPr lang="en-US" altLang="ko-KR" sz="1100" b="1" spc="-15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맑은 고딕" pitchFamily="50" charset="-127"/>
                  <a:cs typeface="Arial" pitchFamily="34" charset="0"/>
                </a:endParaRPr>
              </a:p>
            </p:txBody>
          </p:sp>
          <p:pic>
            <p:nvPicPr>
              <p:cNvPr id="6146" name="Picture 2" descr="Kent Beck님의 프로필 사진">
                <a:extLst>
                  <a:ext uri="{FF2B5EF4-FFF2-40B4-BE49-F238E27FC236}">
                    <a16:creationId xmlns:a16="http://schemas.microsoft.com/office/drawing/2014/main" id="{B4A4A2F2-B2FD-4CB6-889A-20A04BAFA78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21819" y="3677828"/>
                <a:ext cx="893677" cy="893677"/>
              </a:xfrm>
              <a:prstGeom prst="rect">
                <a:avLst/>
              </a:prstGeom>
              <a:ln w="19050"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5D8BA8D0-58F3-4D3B-AD92-3D05BB5194AC}"/>
              </a:ext>
            </a:extLst>
          </p:cNvPr>
          <p:cNvGrpSpPr/>
          <p:nvPr/>
        </p:nvGrpSpPr>
        <p:grpSpPr>
          <a:xfrm>
            <a:off x="5579632" y="705538"/>
            <a:ext cx="2617269" cy="1857754"/>
            <a:chOff x="5579632" y="705538"/>
            <a:chExt cx="2617269" cy="1857754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546C2C8B-B26B-4C20-B910-69E8431B9AA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579632" y="705538"/>
              <a:ext cx="997269" cy="1297728"/>
            </a:xfrm>
            <a:prstGeom prst="rect">
              <a:avLst/>
            </a:prstGeom>
          </p:spPr>
        </p:pic>
        <p:sp>
          <p:nvSpPr>
            <p:cNvPr id="27" name="AutoShape 16">
              <a:extLst>
                <a:ext uri="{FF2B5EF4-FFF2-40B4-BE49-F238E27FC236}">
                  <a16:creationId xmlns:a16="http://schemas.microsoft.com/office/drawing/2014/main" id="{932D160E-E6CD-4CF3-AA9D-95083386B50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 flipV="1">
              <a:off x="6576901" y="737650"/>
              <a:ext cx="1620000" cy="1825642"/>
            </a:xfrm>
            <a:prstGeom prst="roundRect">
              <a:avLst>
                <a:gd name="adj" fmla="val 2348"/>
              </a:avLst>
            </a:prstGeom>
            <a:solidFill>
              <a:schemeClr val="bg1">
                <a:lumMod val="95000"/>
                <a:alpha val="95000"/>
              </a:schemeClr>
            </a:solidFill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 wrap="square" lIns="36000" tIns="36000" rIns="36000" bIns="0" anchor="t"/>
            <a:lstStyle/>
            <a:p>
              <a:pPr marL="0" lvl="1" algn="ctr" defTabSz="685818" eaLnBrk="0" fontAlgn="base" latinLnBrk="1" hangingPunct="0">
                <a:lnSpc>
                  <a:spcPct val="150000"/>
                </a:lnSpc>
                <a:spcBef>
                  <a:spcPts val="300"/>
                </a:spcBef>
                <a:spcAft>
                  <a:spcPct val="0"/>
                </a:spcAft>
                <a:buClr>
                  <a:srgbClr val="396999"/>
                </a:buClr>
              </a:pPr>
              <a:r>
                <a:rPr lang="ko-KR" altLang="en-US" sz="1401" b="1" spc="-150" dirty="0">
                  <a:solidFill>
                    <a:schemeClr val="accent1"/>
                  </a:solidFill>
                  <a:latin typeface="맑은 고딕" pitchFamily="50" charset="-127"/>
                  <a:cs typeface="Arial" pitchFamily="34" charset="0"/>
                </a:rPr>
                <a:t>클린 코드</a:t>
              </a:r>
              <a:endParaRPr lang="en-US" altLang="ko-KR" sz="1401" b="1" spc="-150" dirty="0">
                <a:solidFill>
                  <a:schemeClr val="accent1"/>
                </a:solidFill>
                <a:latin typeface="맑은 고딕" pitchFamily="50" charset="-127"/>
                <a:cs typeface="Arial" pitchFamily="34" charset="0"/>
              </a:endParaRPr>
            </a:p>
            <a:p>
              <a:pPr marL="0" lvl="1" algn="ctr" defTabSz="685818" eaLnBrk="0" fontAlgn="base" latinLnBrk="1" hangingPunct="0">
                <a:lnSpc>
                  <a:spcPct val="150000"/>
                </a:lnSpc>
                <a:spcBef>
                  <a:spcPts val="300"/>
                </a:spcBef>
                <a:spcAft>
                  <a:spcPct val="0"/>
                </a:spcAft>
                <a:buClr>
                  <a:srgbClr val="396999"/>
                </a:buClr>
              </a:pPr>
              <a:r>
                <a:rPr lang="ko-KR" altLang="en-US" sz="1100" b="1" spc="-15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맑은 고딕" pitchFamily="50" charset="-127"/>
                  <a:cs typeface="Arial" pitchFamily="34" charset="0"/>
                </a:rPr>
                <a:t>로버트 </a:t>
              </a:r>
              <a:r>
                <a:rPr lang="en-US" altLang="ko-KR" sz="1100" b="1" spc="-15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맑은 고딕" pitchFamily="50" charset="-127"/>
                  <a:cs typeface="Arial" pitchFamily="34" charset="0"/>
                </a:rPr>
                <a:t>C. </a:t>
              </a:r>
              <a:r>
                <a:rPr lang="ko-KR" altLang="en-US" sz="1100" b="1" spc="-15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맑은 고딕" pitchFamily="50" charset="-127"/>
                  <a:cs typeface="Arial" pitchFamily="34" charset="0"/>
                </a:rPr>
                <a:t>마틴</a:t>
              </a:r>
              <a:endParaRPr lang="en-US" altLang="ko-KR" sz="1100" b="1" spc="-15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itchFamily="50" charset="-127"/>
                <a:cs typeface="Arial" pitchFamily="34" charset="0"/>
              </a:endParaRPr>
            </a:p>
          </p:txBody>
        </p:sp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01417849-2278-45FC-8AEE-98846121428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927772" y="1532304"/>
              <a:ext cx="906604" cy="893676"/>
            </a:xfrm>
            <a:prstGeom prst="rect">
              <a:avLst/>
            </a:prstGeom>
            <a:ln w="1905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D6D84756-6145-4534-B06B-2B99BB21DC39}"/>
              </a:ext>
            </a:extLst>
          </p:cNvPr>
          <p:cNvGrpSpPr/>
          <p:nvPr/>
        </p:nvGrpSpPr>
        <p:grpSpPr>
          <a:xfrm>
            <a:off x="1533718" y="586017"/>
            <a:ext cx="2708205" cy="1976520"/>
            <a:chOff x="1533718" y="586017"/>
            <a:chExt cx="2708205" cy="1976520"/>
          </a:xfrm>
        </p:grpSpPr>
        <p:pic>
          <p:nvPicPr>
            <p:cNvPr id="1026" name="Picture 2" descr="실용주의 프로그래머">
              <a:extLst>
                <a:ext uri="{FF2B5EF4-FFF2-40B4-BE49-F238E27FC236}">
                  <a16:creationId xmlns:a16="http://schemas.microsoft.com/office/drawing/2014/main" id="{D1D4307E-091E-487F-B88E-EC5C24CDBC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33718" y="736895"/>
              <a:ext cx="841058" cy="1233045"/>
            </a:xfrm>
            <a:prstGeom prst="rect">
              <a:avLst/>
            </a:prstGeom>
            <a:ln w="9525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E60E6F3D-7DD3-47CB-9303-E7F3BB4C5CE2}"/>
                </a:ext>
              </a:extLst>
            </p:cNvPr>
            <p:cNvGrpSpPr/>
            <p:nvPr/>
          </p:nvGrpSpPr>
          <p:grpSpPr>
            <a:xfrm>
              <a:off x="2477923" y="586017"/>
              <a:ext cx="1764000" cy="1976520"/>
              <a:chOff x="2477923" y="586017"/>
              <a:chExt cx="1764000" cy="1976520"/>
            </a:xfrm>
          </p:grpSpPr>
          <p:grpSp>
            <p:nvGrpSpPr>
              <p:cNvPr id="37" name="그룹 36">
                <a:extLst>
                  <a:ext uri="{FF2B5EF4-FFF2-40B4-BE49-F238E27FC236}">
                    <a16:creationId xmlns:a16="http://schemas.microsoft.com/office/drawing/2014/main" id="{691A0675-0001-4639-81DA-69AAB7D9D83F}"/>
                  </a:ext>
                </a:extLst>
              </p:cNvPr>
              <p:cNvGrpSpPr/>
              <p:nvPr/>
            </p:nvGrpSpPr>
            <p:grpSpPr>
              <a:xfrm>
                <a:off x="2477923" y="736895"/>
                <a:ext cx="1764000" cy="1825642"/>
                <a:chOff x="2477923" y="736895"/>
                <a:chExt cx="1764000" cy="1825642"/>
              </a:xfrm>
            </p:grpSpPr>
            <p:sp>
              <p:nvSpPr>
                <p:cNvPr id="29" name="AutoShape 16">
                  <a:extLst>
                    <a:ext uri="{FF2B5EF4-FFF2-40B4-BE49-F238E27FC236}">
                      <a16:creationId xmlns:a16="http://schemas.microsoft.com/office/drawing/2014/main" id="{A1B1F222-3666-42F8-8166-61238CA1DD7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10800000" flipV="1">
                  <a:off x="2477923" y="736895"/>
                  <a:ext cx="1764000" cy="1825642"/>
                </a:xfrm>
                <a:prstGeom prst="roundRect">
                  <a:avLst>
                    <a:gd name="adj" fmla="val 2348"/>
                  </a:avLst>
                </a:prstGeom>
                <a:solidFill>
                  <a:schemeClr val="bg1">
                    <a:lumMod val="95000"/>
                    <a:alpha val="95000"/>
                  </a:schemeClr>
                </a:solidFill>
                <a:ln w="9525">
                  <a:solidFill>
                    <a:schemeClr val="bg1">
                      <a:lumMod val="65000"/>
                    </a:schemeClr>
                  </a:solidFill>
                  <a:round/>
                  <a:headEnd/>
                  <a:tailEnd/>
                </a:ln>
              </p:spPr>
              <p:txBody>
                <a:bodyPr wrap="square" lIns="36000" tIns="36000" rIns="36000" bIns="0" anchor="t"/>
                <a:lstStyle/>
                <a:p>
                  <a:pPr marL="0" lvl="1" algn="ctr" defTabSz="685818" eaLnBrk="0" fontAlgn="base" latinLnBrk="1" hangingPunct="0">
                    <a:lnSpc>
                      <a:spcPct val="150000"/>
                    </a:lnSpc>
                    <a:spcBef>
                      <a:spcPts val="300"/>
                    </a:spcBef>
                    <a:spcAft>
                      <a:spcPct val="0"/>
                    </a:spcAft>
                    <a:buClr>
                      <a:srgbClr val="396999"/>
                    </a:buClr>
                  </a:pPr>
                  <a:r>
                    <a:rPr lang="ko-KR" altLang="en-US" sz="1401" b="1" spc="-150" dirty="0">
                      <a:solidFill>
                        <a:schemeClr val="accent1"/>
                      </a:solidFill>
                      <a:latin typeface="맑은 고딕" pitchFamily="50" charset="-127"/>
                      <a:cs typeface="Arial" pitchFamily="34" charset="0"/>
                    </a:rPr>
                    <a:t>실용주의 프로그래머</a:t>
                  </a:r>
                  <a:endParaRPr lang="en-US" altLang="ko-KR" sz="1401" b="1" spc="-150" dirty="0">
                    <a:solidFill>
                      <a:schemeClr val="accent1"/>
                    </a:solidFill>
                    <a:latin typeface="맑은 고딕" pitchFamily="50" charset="-127"/>
                    <a:cs typeface="Arial" pitchFamily="34" charset="0"/>
                  </a:endParaRPr>
                </a:p>
                <a:p>
                  <a:pPr marL="0" lvl="1" algn="ctr" defTabSz="685818" eaLnBrk="0" fontAlgn="base" latinLnBrk="1" hangingPunct="0">
                    <a:lnSpc>
                      <a:spcPct val="150000"/>
                    </a:lnSpc>
                    <a:spcBef>
                      <a:spcPts val="300"/>
                    </a:spcBef>
                    <a:spcAft>
                      <a:spcPct val="0"/>
                    </a:spcAft>
                    <a:buClr>
                      <a:srgbClr val="396999"/>
                    </a:buClr>
                  </a:pPr>
                  <a:r>
                    <a:rPr lang="ko-KR" altLang="en-US" sz="1100" b="1" spc="-150" dirty="0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latin typeface="맑은 고딕" pitchFamily="50" charset="-127"/>
                      <a:cs typeface="Arial" pitchFamily="34" charset="0"/>
                    </a:rPr>
                    <a:t>앤드류 헌트</a:t>
                  </a:r>
                  <a:r>
                    <a:rPr lang="en-US" altLang="ko-KR" sz="1100" b="1" spc="-150" dirty="0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latin typeface="맑은 고딕" pitchFamily="50" charset="-127"/>
                      <a:cs typeface="Arial" pitchFamily="34" charset="0"/>
                    </a:rPr>
                    <a:t>, </a:t>
                  </a:r>
                  <a:r>
                    <a:rPr lang="ko-KR" altLang="en-US" sz="1100" b="1" spc="-150" dirty="0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latin typeface="맑은 고딕" pitchFamily="50" charset="-127"/>
                      <a:cs typeface="Arial" pitchFamily="34" charset="0"/>
                    </a:rPr>
                    <a:t>데이비드 토머스</a:t>
                  </a:r>
                  <a:endParaRPr lang="en-US" altLang="ko-KR" sz="1100" b="1" spc="-15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맑은 고딕" pitchFamily="50" charset="-127"/>
                    <a:cs typeface="Arial" pitchFamily="34" charset="0"/>
                  </a:endParaRPr>
                </a:p>
              </p:txBody>
            </p:sp>
            <p:pic>
              <p:nvPicPr>
                <p:cNvPr id="26" name="그림 25">
                  <a:extLst>
                    <a:ext uri="{FF2B5EF4-FFF2-40B4-BE49-F238E27FC236}">
                      <a16:creationId xmlns:a16="http://schemas.microsoft.com/office/drawing/2014/main" id="{E8533CA2-5E7C-4BA9-835B-674C88B829D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718308" y="1532127"/>
                  <a:ext cx="1283229" cy="893677"/>
                </a:xfrm>
                <a:prstGeom prst="rect">
                  <a:avLst/>
                </a:prstGeom>
                <a:ln w="19050">
                  <a:solidFill>
                    <a:schemeClr val="bg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</p:pic>
          </p:grp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45290B1-4BA3-44E5-BC36-0DED5330514B}"/>
                  </a:ext>
                </a:extLst>
              </p:cNvPr>
              <p:cNvSpPr txBox="1"/>
              <p:nvPr/>
            </p:nvSpPr>
            <p:spPr>
              <a:xfrm rot="21103233">
                <a:off x="2598004" y="586017"/>
                <a:ext cx="662039" cy="199619"/>
              </a:xfrm>
              <a:prstGeom prst="wedgeRoundRectCallout">
                <a:avLst>
                  <a:gd name="adj1" fmla="val -22283"/>
                  <a:gd name="adj2" fmla="val 78311"/>
                  <a:gd name="adj3" fmla="val 16667"/>
                </a:avLst>
              </a:prstGeom>
              <a:solidFill>
                <a:schemeClr val="bg1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txBody>
              <a:bodyPr wrap="none" lIns="36000" tIns="36000" rIns="36000" bIns="36000" rtlCol="0">
                <a:spAutoFit/>
              </a:bodyPr>
              <a:lstStyle/>
              <a:p>
                <a:r>
                  <a:rPr lang="ko-KR" altLang="en-US" sz="700" b="1" dirty="0">
                    <a:solidFill>
                      <a:srgbClr val="FF0000"/>
                    </a:solidFill>
                  </a:rPr>
                  <a:t>신입사원 추천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34589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C0F006-21F3-4F5A-8848-5640674AC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점검 내용</a:t>
            </a:r>
            <a:r>
              <a:rPr lang="ko-KR" altLang="en-US" b="0" dirty="0"/>
              <a:t> </a:t>
            </a:r>
            <a:r>
              <a:rPr lang="en-US" altLang="ko-KR" b="0" dirty="0"/>
              <a:t>(2/2)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3B75334-4F28-4AAB-B5A1-BFF400C6AC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76106-E57E-47AA-8FE6-6CFF599F3012}" type="slidenum">
              <a:rPr lang="en-US" altLang="ko-KR" smtClean="0"/>
              <a:pPr/>
              <a:t>40</a:t>
            </a:fld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3E524B7-171F-4285-BC53-EE692B5DFA31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테스트 코드의 작성 여부</a:t>
            </a:r>
            <a:endParaRPr lang="en-US" altLang="ko-KR" dirty="0"/>
          </a:p>
          <a:p>
            <a:pPr lvl="1"/>
            <a:r>
              <a:rPr lang="ko-KR" altLang="en-US" dirty="0"/>
              <a:t>코드의 품질을 높이는 데에 도움이 됨</a:t>
            </a:r>
            <a:endParaRPr lang="en-US" altLang="ko-KR" dirty="0"/>
          </a:p>
          <a:p>
            <a:pPr lvl="1"/>
            <a:r>
              <a:rPr lang="ko-KR" altLang="en-US" dirty="0"/>
              <a:t>어느 정도 강제성을 통해 습관을 만들어 나가는 노력이 필요함</a:t>
            </a:r>
            <a:endParaRPr lang="en-US" altLang="ko-KR" dirty="0"/>
          </a:p>
          <a:p>
            <a:r>
              <a:rPr lang="ko-KR" altLang="en-US" dirty="0"/>
              <a:t>재사용 가능한 모듈의 중복 개발</a:t>
            </a:r>
            <a:endParaRPr lang="en-US" altLang="ko-KR" dirty="0"/>
          </a:p>
          <a:p>
            <a:pPr lvl="1"/>
            <a:r>
              <a:rPr lang="ko-KR" altLang="en-US" dirty="0"/>
              <a:t>같은 기능을 하는 중복된 모듈의 개발을 막고</a:t>
            </a:r>
            <a:r>
              <a:rPr lang="en-US" altLang="ko-KR" dirty="0"/>
              <a:t>, </a:t>
            </a:r>
            <a:r>
              <a:rPr lang="ko-KR" altLang="en-US" dirty="0"/>
              <a:t>코드의 재사용을 높임</a:t>
            </a:r>
            <a:endParaRPr lang="en-US" altLang="ko-KR" dirty="0"/>
          </a:p>
          <a:p>
            <a:r>
              <a:rPr lang="ko-KR" altLang="en-US" dirty="0"/>
              <a:t>배울 만한 점은 없는지</a:t>
            </a:r>
            <a:endParaRPr lang="en-US" altLang="ko-KR" dirty="0"/>
          </a:p>
          <a:p>
            <a:pPr lvl="1"/>
            <a:r>
              <a:rPr lang="ko-KR" altLang="en-US" dirty="0"/>
              <a:t>피드백을 주기 위한 자세로 리뷰</a:t>
            </a:r>
            <a:endParaRPr lang="en-US" altLang="ko-KR" dirty="0"/>
          </a:p>
          <a:p>
            <a:pPr lvl="1"/>
            <a:r>
              <a:rPr lang="ko-KR" altLang="en-US" dirty="0"/>
              <a:t>좋은 점을 배우려는 자세로 리뷰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752070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C0F006-21F3-4F5A-8848-5640674AC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주의사항</a:t>
            </a:r>
            <a:r>
              <a:rPr lang="ko-KR" altLang="en-US" b="0" dirty="0"/>
              <a:t> </a:t>
            </a:r>
            <a:r>
              <a:rPr lang="en-US" altLang="ko-KR" b="0" dirty="0"/>
              <a:t>(1/2)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3B75334-4F28-4AAB-B5A1-BFF400C6AC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76106-E57E-47AA-8FE6-6CFF599F3012}" type="slidenum">
              <a:rPr lang="en-US" altLang="ko-KR" smtClean="0"/>
              <a:pPr/>
              <a:t>41</a:t>
            </a:fld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3E524B7-171F-4285-BC53-EE692B5DFA31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리뷰 받는 코드는 한 번에 </a:t>
            </a:r>
            <a:r>
              <a:rPr lang="en-US" altLang="ko-KR" dirty="0"/>
              <a:t>500</a:t>
            </a:r>
            <a:r>
              <a:rPr lang="ko-KR" altLang="en-US" dirty="0"/>
              <a:t>줄 이하</a:t>
            </a:r>
            <a:endParaRPr lang="en-US" altLang="ko-KR" dirty="0"/>
          </a:p>
          <a:p>
            <a:pPr lvl="1"/>
            <a:r>
              <a:rPr lang="ko-KR" altLang="en-US" dirty="0"/>
              <a:t>리뷰 할 코드의 양이 많아질수록</a:t>
            </a:r>
            <a:endParaRPr lang="en-US" altLang="ko-KR" dirty="0"/>
          </a:p>
          <a:p>
            <a:pPr marL="346083" lvl="1" indent="0">
              <a:buNone/>
            </a:pPr>
            <a:r>
              <a:rPr lang="en-US" altLang="ko-KR" dirty="0"/>
              <a:t>  </a:t>
            </a:r>
            <a:r>
              <a:rPr lang="ko-KR" altLang="en-US" dirty="0"/>
              <a:t> 코드를 이해하는 시간이 길어지고</a:t>
            </a:r>
            <a:endParaRPr lang="en-US" altLang="ko-KR" dirty="0"/>
          </a:p>
          <a:p>
            <a:pPr marL="346083" lvl="1" indent="0">
              <a:buNone/>
            </a:pPr>
            <a:r>
              <a:rPr lang="en-US" altLang="ko-KR" dirty="0"/>
              <a:t>  </a:t>
            </a:r>
            <a:r>
              <a:rPr lang="ko-KR" altLang="en-US" dirty="0"/>
              <a:t> 리뷰어의 집중도가 떨어져서</a:t>
            </a:r>
            <a:endParaRPr lang="en-US" altLang="ko-KR" dirty="0"/>
          </a:p>
          <a:p>
            <a:pPr marL="346083" lvl="1" indent="0">
              <a:buNone/>
            </a:pPr>
            <a:r>
              <a:rPr lang="en-US" altLang="ko-KR" dirty="0"/>
              <a:t>  </a:t>
            </a:r>
            <a:r>
              <a:rPr lang="ko-KR" altLang="en-US" dirty="0"/>
              <a:t> 발견되는 버그나 개선사항의 밀집도가 낮아짐</a:t>
            </a:r>
            <a:endParaRPr lang="en-US" altLang="ko-KR" dirty="0"/>
          </a:p>
          <a:p>
            <a:pPr marL="346083" lvl="1" indent="0">
              <a:buNone/>
            </a:pPr>
            <a:endParaRPr lang="en-US" altLang="ko-KR" dirty="0"/>
          </a:p>
          <a:p>
            <a:r>
              <a:rPr lang="ko-KR" altLang="en-US" dirty="0"/>
              <a:t>코드의 맥락</a:t>
            </a:r>
            <a:r>
              <a:rPr lang="en-US" altLang="ko-KR" b="0" dirty="0"/>
              <a:t>(Context)</a:t>
            </a:r>
            <a:r>
              <a:rPr lang="ko-KR" altLang="en-US" dirty="0"/>
              <a:t>을 이해할 수 있는 설명을 추가하라</a:t>
            </a:r>
            <a:endParaRPr lang="en-US" altLang="ko-KR" dirty="0"/>
          </a:p>
          <a:p>
            <a:pPr lvl="1"/>
            <a:r>
              <a:rPr lang="ko-KR" altLang="en-US" dirty="0"/>
              <a:t>해당 코드가 어떤 목적을 가지고 작성되었으며 왜 필요한지에 대한 맥락을 리뷰어가 이해할 수 있도록 설명을 적어야 한다</a:t>
            </a:r>
            <a:endParaRPr lang="en-US" altLang="ko-KR" dirty="0"/>
          </a:p>
          <a:p>
            <a:pPr lvl="1"/>
            <a:r>
              <a:rPr lang="ko-KR" altLang="en-US" dirty="0"/>
              <a:t>저 문맥</a:t>
            </a:r>
            <a:r>
              <a:rPr lang="en-US" altLang="ko-KR" dirty="0"/>
              <a:t>(Low Context) </a:t>
            </a:r>
            <a:r>
              <a:rPr lang="ko-KR" altLang="en-US" dirty="0"/>
              <a:t>커뮤니케이션 원칙</a:t>
            </a:r>
            <a:endParaRPr lang="en-US" altLang="ko-KR" dirty="0"/>
          </a:p>
          <a:p>
            <a:pPr lvl="2"/>
            <a:r>
              <a:rPr lang="ko-KR" altLang="en-US" dirty="0"/>
              <a:t>질문을 하거나 대답을 할 때</a:t>
            </a:r>
            <a:r>
              <a:rPr lang="en-US" altLang="ko-KR" dirty="0"/>
              <a:t>, </a:t>
            </a:r>
            <a:r>
              <a:rPr lang="ko-KR" altLang="en-US" dirty="0"/>
              <a:t>내가 알고 있는 것을 상대방도 알고 있을 것이라는 가정을 하지 않고 충분한 문맥을 전달한다</a:t>
            </a:r>
            <a:r>
              <a:rPr lang="en-US" altLang="ko-KR" dirty="0"/>
              <a:t>.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83065F4C-EE23-4A54-8D0B-6E7C8469CB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96" b="5480"/>
          <a:stretch/>
        </p:blipFill>
        <p:spPr bwMode="auto">
          <a:xfrm>
            <a:off x="5947750" y="617220"/>
            <a:ext cx="2946249" cy="2103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5419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C0F006-21F3-4F5A-8848-5640674AC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주의사항</a:t>
            </a:r>
            <a:r>
              <a:rPr lang="ko-KR" altLang="en-US" b="0" dirty="0"/>
              <a:t> </a:t>
            </a:r>
            <a:r>
              <a:rPr lang="en-US" altLang="ko-KR" b="0" dirty="0"/>
              <a:t>(2/2)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3B75334-4F28-4AAB-B5A1-BFF400C6AC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76106-E57E-47AA-8FE6-6CFF599F3012}" type="slidenum">
              <a:rPr lang="en-US" altLang="ko-KR" smtClean="0"/>
              <a:pPr/>
              <a:t>42</a:t>
            </a:fld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3E524B7-171F-4285-BC53-EE692B5DFA31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하나의 이슈</a:t>
            </a:r>
            <a:r>
              <a:rPr lang="en-US" altLang="ko-KR" dirty="0"/>
              <a:t>(</a:t>
            </a:r>
            <a:r>
              <a:rPr lang="ko-KR" altLang="en-US" dirty="0"/>
              <a:t>버그</a:t>
            </a:r>
            <a:r>
              <a:rPr lang="en-US" altLang="ko-KR" dirty="0"/>
              <a:t>, </a:t>
            </a:r>
            <a:r>
              <a:rPr lang="ko-KR" altLang="en-US" dirty="0"/>
              <a:t>기능 추가</a:t>
            </a:r>
            <a:r>
              <a:rPr lang="en-US" altLang="ko-KR" dirty="0"/>
              <a:t>) </a:t>
            </a:r>
            <a:r>
              <a:rPr lang="ko-KR" altLang="en-US" dirty="0"/>
              <a:t>당 하나의 코드 리뷰</a:t>
            </a:r>
            <a:endParaRPr lang="en-US" altLang="ko-KR" dirty="0"/>
          </a:p>
          <a:p>
            <a:pPr lvl="1"/>
            <a:r>
              <a:rPr lang="ko-KR" altLang="en-US" dirty="0"/>
              <a:t>가급적 하나의 이슈에 대해 하나의 코드 리뷰가 수행될 수 있도록 한다</a:t>
            </a:r>
            <a:endParaRPr lang="en-US" altLang="ko-KR" dirty="0"/>
          </a:p>
          <a:p>
            <a:r>
              <a:rPr lang="ko-KR" altLang="en-US" dirty="0"/>
              <a:t>주관적인 의견을 표현하는 방식</a:t>
            </a:r>
            <a:endParaRPr lang="en-US" altLang="ko-KR" dirty="0"/>
          </a:p>
          <a:p>
            <a:pPr lvl="1"/>
            <a:r>
              <a:rPr lang="ko-KR" altLang="en-US" dirty="0"/>
              <a:t>개발 표준이 잘 정리되어 있다 해도 코드 리뷰를 진행하다 보면 각자의 견해 차이가 발생함</a:t>
            </a:r>
            <a:endParaRPr lang="en-US" altLang="ko-KR" dirty="0"/>
          </a:p>
          <a:p>
            <a:pPr lvl="1"/>
            <a:r>
              <a:rPr lang="ko-KR" altLang="en-US" dirty="0"/>
              <a:t>서로 표현의 방식에 주의를 기울이는 </a:t>
            </a:r>
            <a:r>
              <a:rPr lang="en-US" altLang="ko-KR" dirty="0"/>
              <a:t>Soft skill</a:t>
            </a:r>
            <a:r>
              <a:rPr lang="ko-KR" altLang="en-US" dirty="0"/>
              <a:t>이 중요함</a:t>
            </a:r>
            <a:endParaRPr lang="en-US" altLang="ko-KR" dirty="0"/>
          </a:p>
          <a:p>
            <a:r>
              <a:rPr lang="ko-KR" altLang="en-US" dirty="0"/>
              <a:t>리뷰를 미루지 말라</a:t>
            </a:r>
            <a:endParaRPr lang="en-US" altLang="ko-KR" dirty="0"/>
          </a:p>
          <a:p>
            <a:pPr lvl="1"/>
            <a:r>
              <a:rPr lang="ko-KR" altLang="en-US" dirty="0"/>
              <a:t>시간이 지날수록 다른 코드와의 충돌로 인해 코드를 재 수정하고 리뷰를 반복해야 하는 경우가 생김</a:t>
            </a:r>
            <a:endParaRPr lang="en-US" altLang="ko-KR" dirty="0"/>
          </a:p>
          <a:p>
            <a:pPr lvl="1"/>
            <a:r>
              <a:rPr lang="ko-KR" altLang="en-US" dirty="0"/>
              <a:t>코드 리뷰를 부수적인 작업으로 인식하지 말고</a:t>
            </a:r>
            <a:r>
              <a:rPr lang="en-US" altLang="ko-KR" dirty="0"/>
              <a:t>, </a:t>
            </a:r>
            <a:r>
              <a:rPr lang="ko-KR" altLang="en-US" dirty="0"/>
              <a:t>코드 리뷰에 집중할 수 있는 시간을 전체 일정에서 확보하는 것이 중요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322574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4581628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9">
            <a:extLst>
              <a:ext uri="{FF2B5EF4-FFF2-40B4-BE49-F238E27FC236}">
                <a16:creationId xmlns:a16="http://schemas.microsoft.com/office/drawing/2014/main" id="{BF545210-0FAB-4C55-AEE6-CE50AB931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소프트웨어 품질 개론</a:t>
            </a:r>
            <a:endParaRPr lang="ko-KR" altLang="en-US" sz="2400" b="0" dirty="0"/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F3004E08-662C-4F95-A7BF-02C1FB8A340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/>
            <a:r>
              <a:rPr lang="en-US" altLang="ko-KR" sz="1600" dirty="0">
                <a:latin typeface="+mn-ea"/>
              </a:rPr>
              <a:t>3</a:t>
            </a:r>
            <a:r>
              <a:rPr lang="ko-KR" altLang="en-US" sz="1600" dirty="0">
                <a:latin typeface="+mn-ea"/>
              </a:rPr>
              <a:t>교시</a:t>
            </a:r>
            <a:r>
              <a:rPr lang="en-US" altLang="ko-KR" sz="1600" dirty="0">
                <a:latin typeface="+mn-ea"/>
              </a:rPr>
              <a:t>.  </a:t>
            </a:r>
            <a:r>
              <a:rPr lang="ko-KR" altLang="en-US" dirty="0">
                <a:latin typeface="+mn-ea"/>
              </a:rPr>
              <a:t>코드 리팩토링 기법</a:t>
            </a:r>
            <a:endParaRPr lang="en-US" altLang="ko-KR" sz="1600" b="0" dirty="0"/>
          </a:p>
        </p:txBody>
      </p:sp>
    </p:spTree>
    <p:extLst>
      <p:ext uri="{BB962C8B-B14F-4D97-AF65-F5344CB8AC3E}">
        <p14:creationId xmlns:p14="http://schemas.microsoft.com/office/powerpoint/2010/main" val="2876127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549B6F6-152F-4B55-B22C-4676EE6A2B32}"/>
              </a:ext>
            </a:extLst>
          </p:cNvPr>
          <p:cNvSpPr txBox="1"/>
          <p:nvPr/>
        </p:nvSpPr>
        <p:spPr>
          <a:xfrm>
            <a:off x="1437552" y="1573894"/>
            <a:ext cx="6268896" cy="1995712"/>
          </a:xfrm>
          <a:prstGeom prst="roundRect">
            <a:avLst>
              <a:gd name="adj" fmla="val 5027"/>
            </a:avLst>
          </a:prstGeom>
          <a:noFill/>
          <a:ln w="19050">
            <a:noFill/>
          </a:ln>
          <a:effectLst/>
        </p:spPr>
        <p:txBody>
          <a:bodyPr wrap="none">
            <a:spAutoFit/>
          </a:bodyPr>
          <a:lstStyle>
            <a:lvl1pPr marL="269875" indent="-269875" defTabSz="685800" eaLnBrk="0" fontAlgn="base" latinLnBrk="1" hangingPunct="0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336699"/>
              </a:buClr>
              <a:buFont typeface="맑은 고딕" panose="020B0503020000020004" pitchFamily="50" charset="-127"/>
              <a:buChar char="■"/>
              <a:defRPr lang="ko-KR" altLang="en-US" sz="1600" b="1" smtClean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1pPr>
            <a:lvl2pPr marL="560388" indent="-214313" defTabSz="685800" eaLnBrk="0" fontAlgn="base" latinLnBrk="1" hangingPunct="0">
              <a:lnSpc>
                <a:spcPct val="150000"/>
              </a:lnSpc>
              <a:spcBef>
                <a:spcPts val="300"/>
              </a:spcBef>
              <a:spcAft>
                <a:spcPct val="0"/>
              </a:spcAft>
              <a:buClr>
                <a:srgbClr val="336699"/>
              </a:buClr>
              <a:buFont typeface="Wingdings" panose="05000000000000000000" pitchFamily="2" charset="2"/>
              <a:buChar char="l"/>
              <a:defRPr lang="ko-KR" altLang="en-US" sz="1400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2pPr>
            <a:lvl3pPr marL="811213" indent="-128588" defTabSz="685800" eaLnBrk="0" fontAlgn="base" latinLnBrk="1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  <a:buFont typeface="맑은 고딕" panose="020B0503020000020004" pitchFamily="50" charset="-127"/>
              <a:buChar char="-"/>
              <a:defRPr lang="ko-KR" altLang="en-US" sz="1200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3pPr>
            <a:lvl4pPr marL="1200150" indent="-171450" defTabSz="685800" eaLnBrk="0" fontAlgn="base" latinLnBrk="1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ko-KR" altLang="en-US" sz="1200" b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4pPr>
            <a:lvl5pPr marL="1543050" indent="-171450" defTabSz="685800" eaLnBrk="0" fontAlgn="base" latinLnBrk="1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ko-KR" altLang="en-US" sz="1200" b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5pPr>
            <a:lvl6pPr marL="1885950" indent="-171450" defTabSz="685800" latinLnBrk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 latinLnBrk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 latinLnBrk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 latinLnBrk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marL="52387" lvl="1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dirty="0">
                <a:solidFill>
                  <a:schemeClr val="bg1"/>
                </a:solidFill>
                <a:effectLst>
                  <a:glow rad="101600">
                    <a:schemeClr val="tx1">
                      <a:lumMod val="65000"/>
                      <a:lumOff val="35000"/>
                      <a:alpha val="80000"/>
                    </a:schemeClr>
                  </a:glow>
                </a:effectLst>
              </a:rPr>
              <a:t>“좋은 개발자는 일방통행길을 건널 때에도</a:t>
            </a:r>
            <a:endParaRPr lang="en-US" altLang="ko-KR" sz="2400" dirty="0">
              <a:solidFill>
                <a:schemeClr val="bg1"/>
              </a:solidFill>
              <a:effectLst>
                <a:glow rad="101600">
                  <a:schemeClr val="tx1">
                    <a:lumMod val="65000"/>
                    <a:lumOff val="35000"/>
                    <a:alpha val="80000"/>
                  </a:schemeClr>
                </a:glow>
              </a:effectLst>
            </a:endParaRPr>
          </a:p>
          <a:p>
            <a:pPr marL="52387" lvl="1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dirty="0">
                <a:solidFill>
                  <a:schemeClr val="bg1"/>
                </a:solidFill>
                <a:effectLst>
                  <a:glow rad="101600">
                    <a:schemeClr val="tx1">
                      <a:lumMod val="65000"/>
                      <a:lumOff val="35000"/>
                      <a:alpha val="80000"/>
                    </a:schemeClr>
                  </a:glow>
                </a:effectLst>
              </a:rPr>
              <a:t> 항상 양방향을 살펴보는 사람이다</a:t>
            </a:r>
            <a:r>
              <a:rPr lang="en-US" altLang="ko-KR" sz="2400" dirty="0">
                <a:solidFill>
                  <a:schemeClr val="bg1"/>
                </a:solidFill>
                <a:effectLst>
                  <a:glow rad="101600">
                    <a:schemeClr val="tx1">
                      <a:lumMod val="65000"/>
                      <a:lumOff val="35000"/>
                      <a:alpha val="80000"/>
                    </a:schemeClr>
                  </a:glow>
                </a:effectLst>
              </a:rPr>
              <a:t>.”</a:t>
            </a:r>
          </a:p>
          <a:p>
            <a:pPr marL="52387" lvl="1" indent="0">
              <a:spcBef>
                <a:spcPts val="2000"/>
              </a:spcBef>
              <a:spcAft>
                <a:spcPts val="0"/>
              </a:spcAft>
              <a:buNone/>
            </a:pPr>
            <a:r>
              <a:rPr lang="en-US" altLang="ko-KR" sz="2400" dirty="0">
                <a:solidFill>
                  <a:schemeClr val="bg1"/>
                </a:solidFill>
                <a:effectLst>
                  <a:glow rad="101600">
                    <a:schemeClr val="tx1">
                      <a:lumMod val="65000"/>
                      <a:lumOff val="35000"/>
                      <a:alpha val="80000"/>
                    </a:schemeClr>
                  </a:glow>
                </a:effectLst>
              </a:rPr>
              <a:t> - Doug Linder</a:t>
            </a:r>
          </a:p>
        </p:txBody>
      </p:sp>
    </p:spTree>
    <p:extLst>
      <p:ext uri="{BB962C8B-B14F-4D97-AF65-F5344CB8AC3E}">
        <p14:creationId xmlns:p14="http://schemas.microsoft.com/office/powerpoint/2010/main" val="2434490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A063EA3A-E697-4BCB-9B20-01EA0A7A1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개념</a:t>
            </a:r>
          </a:p>
        </p:txBody>
      </p:sp>
    </p:spTree>
    <p:extLst>
      <p:ext uri="{BB962C8B-B14F-4D97-AF65-F5344CB8AC3E}">
        <p14:creationId xmlns:p14="http://schemas.microsoft.com/office/powerpoint/2010/main" val="234156967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92891D-ABE9-4057-9BBA-CC5C6A3CE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리팩토링</a:t>
            </a:r>
            <a:r>
              <a:rPr lang="en-US" altLang="ko-KR" dirty="0"/>
              <a:t>(Refactoring)</a:t>
            </a:r>
            <a:r>
              <a:rPr lang="ko-KR" altLang="en-US" dirty="0"/>
              <a:t>이란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A78B6B1-0D85-4D04-918A-67FA9BFAA1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1" latinLnBrk="1"/>
            <a:fld id="{A5476106-E57E-47AA-8FE6-6CFF599F3012}" type="slidenum">
              <a:rPr lang="en-US" altLang="ko-KR" smtClean="0"/>
              <a:pPr defTabSz="914401" latinLnBrk="1"/>
              <a:t>47</a:t>
            </a:fld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1A6E31C-8B29-487C-9AFD-B5F56EC058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3516"/>
          <a:stretch/>
        </p:blipFill>
        <p:spPr>
          <a:xfrm>
            <a:off x="372490" y="1748075"/>
            <a:ext cx="8399019" cy="164734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57095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A12B28E-D379-474E-A2E4-665E8DFC19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2570" y="2366667"/>
            <a:ext cx="3751429" cy="2486617"/>
          </a:xfrm>
          <a:prstGeom prst="rect">
            <a:avLst/>
          </a:prstGeom>
          <a:effectLst>
            <a:softEdge rad="635000"/>
          </a:effectLst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92FC2718-79F0-4595-B1DE-02956B794C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리팩토링의 정의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AF6C637-9D1E-476D-A4E8-96CE17B0964D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리팩토링</a:t>
            </a:r>
            <a:r>
              <a:rPr lang="en-US" altLang="ko-KR" b="0" dirty="0"/>
              <a:t>(Refactoring)</a:t>
            </a:r>
            <a:r>
              <a:rPr lang="en-US" altLang="ko-KR" dirty="0"/>
              <a:t> </a:t>
            </a:r>
            <a:r>
              <a:rPr lang="en-US" altLang="ko-KR" b="0" dirty="0"/>
              <a:t>[</a:t>
            </a:r>
            <a:r>
              <a:rPr lang="ko-KR" altLang="en-US" b="0" dirty="0"/>
              <a:t>명사</a:t>
            </a:r>
            <a:r>
              <a:rPr lang="en-US" altLang="ko-KR" b="0" dirty="0"/>
              <a:t>]</a:t>
            </a:r>
          </a:p>
          <a:p>
            <a:pPr lvl="1"/>
            <a:r>
              <a:rPr lang="ko-KR" altLang="en-US" dirty="0"/>
              <a:t>소프트웨어를 보다 쉽게 이해할 수 있고</a:t>
            </a:r>
            <a:r>
              <a:rPr lang="en-US" altLang="ko-KR" dirty="0"/>
              <a:t>, </a:t>
            </a:r>
            <a:r>
              <a:rPr lang="ko-KR" altLang="en-US" dirty="0"/>
              <a:t>적은 비용으로 수정할 수 있도록</a:t>
            </a:r>
            <a:r>
              <a:rPr lang="en-US" altLang="ko-KR" dirty="0"/>
              <a:t>,</a:t>
            </a:r>
            <a:r>
              <a:rPr lang="ko-KR" altLang="en-US" dirty="0"/>
              <a:t> 겉으로 보이는 동작의 변화 없이 내부 구조를 변경하는 것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리팩토링 하다</a:t>
            </a:r>
            <a:r>
              <a:rPr lang="en-US" altLang="ko-KR" b="0" dirty="0"/>
              <a:t>(Refactor)</a:t>
            </a:r>
            <a:r>
              <a:rPr lang="en-US" altLang="ko-KR" dirty="0"/>
              <a:t> </a:t>
            </a:r>
            <a:r>
              <a:rPr lang="en-US" altLang="ko-KR" b="0" dirty="0"/>
              <a:t>[</a:t>
            </a:r>
            <a:r>
              <a:rPr lang="ko-KR" altLang="en-US" b="0" dirty="0"/>
              <a:t>동사</a:t>
            </a:r>
            <a:r>
              <a:rPr lang="en-US" altLang="ko-KR" b="0" dirty="0"/>
              <a:t>]</a:t>
            </a:r>
          </a:p>
          <a:p>
            <a:pPr lvl="1"/>
            <a:r>
              <a:rPr lang="ko-KR" altLang="en-US" dirty="0"/>
              <a:t>일련의 리팩토링을 적용하여 겉으로 보이는 동작의 변화 없이 소프트웨어의 구조를 바꾸다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8326749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92891D-ABE9-4057-9BBA-CC5C6A3CE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리팩토링이 필요할 때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A78B6B1-0D85-4D04-918A-67FA9BFAA1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76106-E57E-47AA-8FE6-6CFF599F3012}" type="slidenum">
              <a:rPr lang="en-US" altLang="ko-KR" smtClean="0"/>
              <a:pPr/>
              <a:t>49</a:t>
            </a:fld>
            <a:endParaRPr lang="ko-KR" altLang="en-US" dirty="0"/>
          </a:p>
        </p:txBody>
      </p:sp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8E58CF40-F41F-4699-8610-688189586916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새로운 기능을 추가해야 할 때</a:t>
            </a:r>
            <a:r>
              <a:rPr lang="en-US" altLang="ko-KR" dirty="0"/>
              <a:t>,</a:t>
            </a:r>
          </a:p>
          <a:p>
            <a:pPr marL="0" indent="0">
              <a:buNone/>
            </a:pPr>
            <a:r>
              <a:rPr lang="ko-KR" altLang="en-US" dirty="0"/>
              <a:t>     프로그램의 코드가 새로운 기능을 추가하기 쉽도록 구조화되어 있지 않은 경우</a:t>
            </a:r>
            <a:r>
              <a:rPr lang="en-US" altLang="ko-KR" dirty="0"/>
              <a:t>,</a:t>
            </a:r>
          </a:p>
          <a:p>
            <a:pPr marL="0" indent="0">
              <a:buNone/>
            </a:pPr>
            <a:r>
              <a:rPr lang="ko-KR" altLang="en-US" dirty="0"/>
              <a:t>      먼저 리팩토링을 해서 프로그램에 기능을 추가하기 쉽게 하고</a:t>
            </a:r>
            <a:r>
              <a:rPr lang="en-US" altLang="ko-KR" dirty="0"/>
              <a:t>,</a:t>
            </a:r>
          </a:p>
          <a:p>
            <a:pPr marL="0" indent="0">
              <a:buNone/>
            </a:pPr>
            <a:r>
              <a:rPr lang="ko-KR" altLang="en-US" dirty="0"/>
              <a:t>       그 다음에 기능을 추가한다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3261796-5585-4E77-B3AE-71B0DCD61F0E}"/>
              </a:ext>
            </a:extLst>
          </p:cNvPr>
          <p:cNvSpPr txBox="1"/>
          <p:nvPr/>
        </p:nvSpPr>
        <p:spPr>
          <a:xfrm>
            <a:off x="1470780" y="2571750"/>
            <a:ext cx="6309240" cy="2024743"/>
          </a:xfrm>
          <a:prstGeom prst="rect">
            <a:avLst/>
          </a:prstGeom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180000" tIns="180000" rIns="180000" bIns="180000" numCol="1" anchor="t" anchorCtr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lvl="0" defTabSz="9144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맑은 고딕" panose="020D0009000000000000" pitchFamily="49" charset="-127"/>
                <a:ea typeface="맑은 고딕" panose="020D0009000000000000" pitchFamily="49" charset="-127"/>
                <a:cs typeface="Courier New" panose="02070309020205020404" pitchFamily="49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91009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const int 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NUMBER_OF_TASKS = 3;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00009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for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(int j=0;j&lt;NUMBER_OF_TASKS;j++){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    int realTaskDays = taskEstimate[j] * realDaysPerIdealDay;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    int realTaskWeeks = (realTaskDays / WORK_DAYS_PER_WEEK);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    sum += realTaskWeeks;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  <a:endParaRPr lang="ko-KR" altLang="en-US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7024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  <p:bldP spid="1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9">
            <a:extLst>
              <a:ext uri="{FF2B5EF4-FFF2-40B4-BE49-F238E27FC236}">
                <a16:creationId xmlns:a16="http://schemas.microsoft.com/office/drawing/2014/main" id="{BF545210-0FAB-4C55-AEE6-CE50AB931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소프트웨어 품질 개론</a:t>
            </a:r>
            <a:endParaRPr lang="ko-KR" altLang="en-US" sz="2400" b="0" dirty="0"/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F3004E08-662C-4F95-A7BF-02C1FB8A340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/>
            <a:r>
              <a:rPr lang="en-US" altLang="ko-KR" sz="1600" dirty="0">
                <a:latin typeface="+mn-ea"/>
              </a:rPr>
              <a:t>1</a:t>
            </a:r>
            <a:r>
              <a:rPr lang="ko-KR" altLang="en-US" sz="1600" dirty="0">
                <a:latin typeface="+mn-ea"/>
              </a:rPr>
              <a:t>교시</a:t>
            </a:r>
            <a:r>
              <a:rPr lang="en-US" altLang="ko-KR" sz="1600" dirty="0">
                <a:latin typeface="+mn-ea"/>
              </a:rPr>
              <a:t>.  </a:t>
            </a:r>
            <a:r>
              <a:rPr lang="ko-KR" altLang="en-US" dirty="0">
                <a:latin typeface="+mn-ea"/>
              </a:rPr>
              <a:t>좋은 프로그램</a:t>
            </a:r>
            <a:endParaRPr lang="en-US" altLang="ko-KR" sz="1600" b="0" dirty="0"/>
          </a:p>
        </p:txBody>
      </p:sp>
    </p:spTree>
    <p:extLst>
      <p:ext uri="{BB962C8B-B14F-4D97-AF65-F5344CB8AC3E}">
        <p14:creationId xmlns:p14="http://schemas.microsoft.com/office/powerpoint/2010/main" val="3650379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9030FC1-DCC4-4E55-8A79-90B588D624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2570" y="2366667"/>
            <a:ext cx="3751429" cy="2486617"/>
          </a:xfrm>
          <a:prstGeom prst="rect">
            <a:avLst/>
          </a:prstGeom>
          <a:effectLst>
            <a:softEdge rad="635000"/>
          </a:effec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4092891D-ABE9-4057-9BBA-CC5C6A3CE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리팩토링의 준비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A78B6B1-0D85-4D04-918A-67FA9BFAA1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76106-E57E-47AA-8FE6-6CFF599F3012}" type="slidenum">
              <a:rPr lang="en-US" altLang="ko-KR" smtClean="0"/>
              <a:pPr/>
              <a:t>50</a:t>
            </a:fld>
            <a:endParaRPr lang="ko-KR" altLang="en-US" dirty="0"/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FB004CDC-FD8E-4C0F-BC4F-D932B9251518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리팩토링을 시작하기 전에 견고한 </a:t>
            </a:r>
            <a:r>
              <a:rPr lang="ko-KR" altLang="en-US" dirty="0">
                <a:solidFill>
                  <a:srgbClr val="0070C0"/>
                </a:solidFill>
              </a:rPr>
              <a:t>테스트 세트</a:t>
            </a:r>
            <a:r>
              <a:rPr lang="ko-KR" altLang="en-US" dirty="0"/>
              <a:t>를 가지고 있는지 확인하라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리팩토링이 끝날 때까지 테스트에 의지하여 수행한다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11711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566BB0D-AAB9-4A77-AE94-EAC68EC536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2570" y="2366667"/>
            <a:ext cx="3751429" cy="2486617"/>
          </a:xfrm>
          <a:prstGeom prst="rect">
            <a:avLst/>
          </a:prstGeom>
          <a:effectLst>
            <a:softEdge rad="635000"/>
          </a:effectLst>
        </p:spPr>
      </p:pic>
      <p:sp>
        <p:nvSpPr>
          <p:cNvPr id="7" name="제목 6">
            <a:extLst>
              <a:ext uri="{FF2B5EF4-FFF2-40B4-BE49-F238E27FC236}">
                <a16:creationId xmlns:a16="http://schemas.microsoft.com/office/drawing/2014/main" id="{8C16CAEF-AD53-481A-9CE8-CB28EE4B5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리팩토링의 기본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70B3A38-3DEC-4A07-A7C8-398AD0F4A3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76106-E57E-47AA-8FE6-6CFF599F3012}" type="slidenum">
              <a:rPr lang="en-US" altLang="ko-KR" smtClean="0"/>
              <a:pPr/>
              <a:t>51</a:t>
            </a:fld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232C4DE-6B4B-4AE4-8F26-C0A5BF5FE7C4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리팩토링은 </a:t>
            </a:r>
            <a:r>
              <a:rPr lang="ko-KR" altLang="en-US" dirty="0">
                <a:solidFill>
                  <a:srgbClr val="0070C0"/>
                </a:solidFill>
              </a:rPr>
              <a:t>작은 단계</a:t>
            </a:r>
            <a:r>
              <a:rPr lang="ko-KR" altLang="en-US" dirty="0"/>
              <a:t>로 나누어 프로그램을 변경한다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실수를 하게 되더라도 쉽게 버그를 찾을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43332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92FC2718-79F0-4595-B1DE-02956B794C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두 개의 모자 기법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AF6C637-9D1E-476D-A4E8-96CE17B0964D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50000" y="535783"/>
            <a:ext cx="8665399" cy="4248000"/>
          </a:xfrm>
        </p:spPr>
        <p:txBody>
          <a:bodyPr/>
          <a:lstStyle/>
          <a:p>
            <a:r>
              <a:rPr lang="ko-KR" altLang="en-US" dirty="0"/>
              <a:t>기능을 추가하는 시간</a:t>
            </a:r>
            <a:r>
              <a:rPr lang="en-US" altLang="ko-KR" dirty="0"/>
              <a:t>, </a:t>
            </a:r>
            <a:r>
              <a:rPr lang="ko-KR" altLang="en-US" dirty="0"/>
              <a:t>리팩토링을 하는 시간</a:t>
            </a:r>
            <a:endParaRPr lang="en-US" altLang="ko-KR" dirty="0"/>
          </a:p>
          <a:p>
            <a:pPr lvl="1"/>
            <a:r>
              <a:rPr lang="ko-KR" altLang="en-US" dirty="0"/>
              <a:t>이 두 시간을 나누어야 한다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기능을 추가할 때는 기존 코드를 건드리면 안되고</a:t>
            </a:r>
            <a:r>
              <a:rPr lang="en-US" altLang="ko-KR" dirty="0"/>
              <a:t>, </a:t>
            </a:r>
          </a:p>
          <a:p>
            <a:pPr marL="346083" lvl="1" indent="0">
              <a:buNone/>
            </a:pPr>
            <a:r>
              <a:rPr lang="en-US" altLang="ko-KR" dirty="0"/>
              <a:t>    </a:t>
            </a:r>
            <a:r>
              <a:rPr lang="ko-KR" altLang="en-US" dirty="0"/>
              <a:t>리팩토링을 할 때는 기능을 추가하지 않고 단지 코드의 구조만 신경써야 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코딩할 때</a:t>
            </a:r>
            <a:endParaRPr lang="en-US" altLang="ko-KR" dirty="0"/>
          </a:p>
          <a:p>
            <a:pPr lvl="1"/>
            <a:r>
              <a:rPr lang="ko-KR" altLang="en-US" dirty="0"/>
              <a:t>새로운 기능을 추가하기 위해 시작</a:t>
            </a:r>
          </a:p>
          <a:p>
            <a:pPr lvl="1"/>
            <a:r>
              <a:rPr lang="ko-KR" altLang="en-US" dirty="0"/>
              <a:t>코드 구조가 바뀌면 더 쉬워지겠네</a:t>
            </a:r>
            <a:r>
              <a:rPr lang="en-US" altLang="ko-KR" dirty="0"/>
              <a:t>? </a:t>
            </a:r>
            <a:r>
              <a:rPr lang="ko-KR" altLang="en-US" dirty="0"/>
              <a:t>→</a:t>
            </a:r>
            <a:r>
              <a:rPr lang="en-US" altLang="ko-KR" dirty="0"/>
              <a:t> </a:t>
            </a:r>
            <a:r>
              <a:rPr lang="ko-KR" altLang="en-US" dirty="0"/>
              <a:t>리팩토링 수행</a:t>
            </a:r>
            <a:endParaRPr lang="en-US" altLang="ko-KR" dirty="0"/>
          </a:p>
          <a:p>
            <a:pPr lvl="1"/>
            <a:r>
              <a:rPr lang="ko-KR" altLang="en-US" dirty="0"/>
              <a:t>코드의 구조가 더 좋게 바뀌었으면</a:t>
            </a:r>
            <a:r>
              <a:rPr lang="en-US" altLang="ko-KR" dirty="0"/>
              <a:t>, </a:t>
            </a:r>
            <a:r>
              <a:rPr lang="ko-KR" altLang="en-US" dirty="0"/>
              <a:t>다시 새로운 기능 추가</a:t>
            </a:r>
            <a:endParaRPr lang="en-US" altLang="ko-KR" dirty="0"/>
          </a:p>
          <a:p>
            <a:pPr lvl="1"/>
            <a:r>
              <a:rPr lang="ko-KR" altLang="en-US" dirty="0"/>
              <a:t>이 두 가지를 반드시 나누어 수행한다</a:t>
            </a:r>
            <a:r>
              <a:rPr lang="en-US" altLang="ko-KR" dirty="0"/>
              <a:t>.</a:t>
            </a:r>
            <a:endParaRPr lang="ko-KR" altLang="en-US" dirty="0"/>
          </a:p>
          <a:p>
            <a:pPr lvl="1"/>
            <a:endParaRPr lang="ko-KR" altLang="en-US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59311D8-6FB0-4F32-9917-C78BCBF723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5252" y="3219797"/>
            <a:ext cx="1633487" cy="163348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1AAB207-CA49-49F4-B45B-18016AABA7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3820" y="2272740"/>
            <a:ext cx="1440179" cy="1440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55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45">
            <a:extLst>
              <a:ext uri="{FF2B5EF4-FFF2-40B4-BE49-F238E27FC236}">
                <a16:creationId xmlns:a16="http://schemas.microsoft.com/office/drawing/2014/main" id="{EE41A70C-2D9C-42CF-85A2-78E54D7F9B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89132" y="2337749"/>
            <a:ext cx="216000" cy="468000"/>
          </a:xfrm>
          <a:prstGeom prst="chevron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0" tIns="0" rIns="0" bIns="0" anchor="ctr"/>
          <a:lstStyle>
            <a:lvl1pPr algn="l" fontAlgn="base"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algn="l" fontAlgn="base"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algn="l" fontAlgn="base"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algn="l" fontAlgn="base"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algn="l" fontAlgn="base"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fontAlgn="ctr">
              <a:buClrTx/>
              <a:buFontTx/>
              <a:buNone/>
            </a:pPr>
            <a:endParaRPr lang="en-US" altLang="ko-KR" sz="1100" b="1" spc="-15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Oval 45">
            <a:extLst>
              <a:ext uri="{FF2B5EF4-FFF2-40B4-BE49-F238E27FC236}">
                <a16:creationId xmlns:a16="http://schemas.microsoft.com/office/drawing/2014/main" id="{6932F0DC-94BA-4BF6-A08B-16638BF600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72378" y="2337749"/>
            <a:ext cx="216000" cy="468000"/>
          </a:xfrm>
          <a:prstGeom prst="chevron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0" tIns="0" rIns="0" bIns="0" anchor="ctr"/>
          <a:lstStyle>
            <a:lvl1pPr algn="l" fontAlgn="base"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algn="l" fontAlgn="base"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algn="l" fontAlgn="base"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algn="l" fontAlgn="base"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algn="l" fontAlgn="base"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fontAlgn="ctr">
              <a:buClrTx/>
              <a:buFontTx/>
              <a:buNone/>
            </a:pPr>
            <a:endParaRPr lang="en-US" altLang="ko-KR" sz="1100" b="1" spc="-15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Oval 45">
            <a:extLst>
              <a:ext uri="{FF2B5EF4-FFF2-40B4-BE49-F238E27FC236}">
                <a16:creationId xmlns:a16="http://schemas.microsoft.com/office/drawing/2014/main" id="{C7516CB1-E51C-4D34-92B8-102734853F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55624" y="2337749"/>
            <a:ext cx="216000" cy="468000"/>
          </a:xfrm>
          <a:prstGeom prst="chevron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0" tIns="0" rIns="0" bIns="0" anchor="ctr"/>
          <a:lstStyle>
            <a:lvl1pPr algn="l" fontAlgn="base"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algn="l" fontAlgn="base"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algn="l" fontAlgn="base"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algn="l" fontAlgn="base"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algn="l" fontAlgn="base"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fontAlgn="ctr">
              <a:buClrTx/>
              <a:buFontTx/>
              <a:buNone/>
            </a:pPr>
            <a:endParaRPr lang="en-US" altLang="ko-KR" sz="1100" b="1" spc="-15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Oval 45">
            <a:extLst>
              <a:ext uri="{FF2B5EF4-FFF2-40B4-BE49-F238E27FC236}">
                <a16:creationId xmlns:a16="http://schemas.microsoft.com/office/drawing/2014/main" id="{8ADF0A1A-6B48-4782-8387-6F43828DCB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38870" y="2337749"/>
            <a:ext cx="216000" cy="468000"/>
          </a:xfrm>
          <a:prstGeom prst="chevron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0" tIns="0" rIns="0" bIns="0" anchor="ctr"/>
          <a:lstStyle>
            <a:lvl1pPr algn="l" fontAlgn="base"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algn="l" fontAlgn="base"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algn="l" fontAlgn="base"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algn="l" fontAlgn="base"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algn="l" fontAlgn="base"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fontAlgn="ctr">
              <a:buClrTx/>
              <a:buFontTx/>
              <a:buNone/>
            </a:pPr>
            <a:endParaRPr lang="en-US" altLang="ko-KR" sz="1100" b="1" spc="-15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1FBEEB4A-24E8-46CB-877E-6A155AEE3F33}"/>
              </a:ext>
            </a:extLst>
          </p:cNvPr>
          <p:cNvGrpSpPr/>
          <p:nvPr/>
        </p:nvGrpSpPr>
        <p:grpSpPr>
          <a:xfrm>
            <a:off x="7526491" y="1824605"/>
            <a:ext cx="1224000" cy="1494289"/>
            <a:chOff x="7526491" y="2121662"/>
            <a:chExt cx="1224000" cy="1494289"/>
          </a:xfrm>
        </p:grpSpPr>
        <p:sp>
          <p:nvSpPr>
            <p:cNvPr id="22" name="Oval 45">
              <a:extLst>
                <a:ext uri="{FF2B5EF4-FFF2-40B4-BE49-F238E27FC236}">
                  <a16:creationId xmlns:a16="http://schemas.microsoft.com/office/drawing/2014/main" id="{FE9491EE-6AA2-402C-B9B4-0239D9B59E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26491" y="2319951"/>
              <a:ext cx="1224000" cy="1296000"/>
            </a:xfrm>
            <a:prstGeom prst="round2SameRect">
              <a:avLst>
                <a:gd name="adj1" fmla="val 0"/>
                <a:gd name="adj2" fmla="val 6417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anchor="ctr"/>
            <a:lstStyle>
              <a:lvl1pPr algn="l" fontAlgn="base"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algn="l" fontAlgn="base"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algn="l" fontAlgn="base"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algn="l" fontAlgn="base"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algn="l" fontAlgn="base"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4572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9144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1371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18288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fontAlgn="ctr"/>
              <a:r>
                <a:rPr lang="ko-KR" altLang="en-US" sz="2000" b="1" spc="-15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테</a:t>
              </a:r>
              <a:r>
                <a:rPr lang="en-US" altLang="ko-KR" sz="2000" b="1" spc="-15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…</a:t>
              </a:r>
              <a:endParaRPr lang="ko-KR" altLang="en-US" sz="2000" b="1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" name="양쪽 모서리가 둥근 사각형 87">
              <a:extLst>
                <a:ext uri="{FF2B5EF4-FFF2-40B4-BE49-F238E27FC236}">
                  <a16:creationId xmlns:a16="http://schemas.microsoft.com/office/drawing/2014/main" id="{603E83CB-D230-4995-8BBB-9F9399166570}"/>
                </a:ext>
              </a:extLst>
            </p:cNvPr>
            <p:cNvSpPr/>
            <p:nvPr/>
          </p:nvSpPr>
          <p:spPr>
            <a:xfrm>
              <a:off x="7526491" y="2121662"/>
              <a:ext cx="1224000" cy="200136"/>
            </a:xfrm>
            <a:prstGeom prst="round2SameRect">
              <a:avLst/>
            </a:prstGeom>
            <a:solidFill>
              <a:srgbClr val="2684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1000" dirty="0"/>
            </a:p>
          </p:txBody>
        </p: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0CA5CFC5-AF29-416F-8882-28FA98C5E500}"/>
              </a:ext>
            </a:extLst>
          </p:cNvPr>
          <p:cNvGrpSpPr/>
          <p:nvPr/>
        </p:nvGrpSpPr>
        <p:grpSpPr>
          <a:xfrm>
            <a:off x="5743247" y="1824605"/>
            <a:ext cx="1224000" cy="1494289"/>
            <a:chOff x="5743247" y="2121662"/>
            <a:chExt cx="1224000" cy="1494289"/>
          </a:xfrm>
        </p:grpSpPr>
        <p:sp>
          <p:nvSpPr>
            <p:cNvPr id="42" name="Oval 45">
              <a:extLst>
                <a:ext uri="{FF2B5EF4-FFF2-40B4-BE49-F238E27FC236}">
                  <a16:creationId xmlns:a16="http://schemas.microsoft.com/office/drawing/2014/main" id="{DE300F41-C9F1-4761-A2F1-40DC6774A3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43247" y="2319951"/>
              <a:ext cx="1224000" cy="1296000"/>
            </a:xfrm>
            <a:prstGeom prst="round2SameRect">
              <a:avLst>
                <a:gd name="adj1" fmla="val 0"/>
                <a:gd name="adj2" fmla="val 6417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anchor="ctr"/>
            <a:lstStyle>
              <a:lvl1pPr algn="l" fontAlgn="base"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algn="l" fontAlgn="base"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algn="l" fontAlgn="base"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algn="l" fontAlgn="base"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algn="l" fontAlgn="base"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4572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9144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1371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18288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fontAlgn="ctr"/>
              <a:r>
                <a:rPr lang="ko-KR" altLang="en-US" sz="2000" b="1" spc="-15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조금 수정</a:t>
              </a:r>
            </a:p>
          </p:txBody>
        </p:sp>
        <p:sp>
          <p:nvSpPr>
            <p:cNvPr id="43" name="양쪽 모서리가 둥근 사각형 87">
              <a:extLst>
                <a:ext uri="{FF2B5EF4-FFF2-40B4-BE49-F238E27FC236}">
                  <a16:creationId xmlns:a16="http://schemas.microsoft.com/office/drawing/2014/main" id="{B4143DB8-D469-48B7-B22F-DCADC6B48F82}"/>
                </a:ext>
              </a:extLst>
            </p:cNvPr>
            <p:cNvSpPr/>
            <p:nvPr/>
          </p:nvSpPr>
          <p:spPr>
            <a:xfrm>
              <a:off x="5743247" y="2121662"/>
              <a:ext cx="1224000" cy="200136"/>
            </a:xfrm>
            <a:prstGeom prst="round2SameRect">
              <a:avLst/>
            </a:prstGeom>
            <a:solidFill>
              <a:srgbClr val="2684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1000" dirty="0"/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C04ADCA9-71C6-4A3F-A75C-576ED7BDD9C5}"/>
              </a:ext>
            </a:extLst>
          </p:cNvPr>
          <p:cNvGrpSpPr/>
          <p:nvPr/>
        </p:nvGrpSpPr>
        <p:grpSpPr>
          <a:xfrm>
            <a:off x="3960001" y="1824605"/>
            <a:ext cx="1224000" cy="1494289"/>
            <a:chOff x="3960001" y="2121662"/>
            <a:chExt cx="1224000" cy="1494289"/>
          </a:xfrm>
        </p:grpSpPr>
        <p:sp>
          <p:nvSpPr>
            <p:cNvPr id="44" name="Oval 45">
              <a:extLst>
                <a:ext uri="{FF2B5EF4-FFF2-40B4-BE49-F238E27FC236}">
                  <a16:creationId xmlns:a16="http://schemas.microsoft.com/office/drawing/2014/main" id="{D032B56A-9032-45C2-8FFE-155E98BBF9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60001" y="2319951"/>
              <a:ext cx="1224000" cy="1296000"/>
            </a:xfrm>
            <a:prstGeom prst="round2SameRect">
              <a:avLst>
                <a:gd name="adj1" fmla="val 0"/>
                <a:gd name="adj2" fmla="val 6417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anchor="ctr"/>
            <a:lstStyle>
              <a:lvl1pPr algn="l" fontAlgn="base"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algn="l" fontAlgn="base"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algn="l" fontAlgn="base"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algn="l" fontAlgn="base"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algn="l" fontAlgn="base"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4572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9144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1371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18288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fontAlgn="ctr"/>
              <a:r>
                <a:rPr lang="ko-KR" altLang="en-US" sz="2000" b="1" spc="-15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테스트</a:t>
              </a:r>
            </a:p>
          </p:txBody>
        </p:sp>
        <p:sp>
          <p:nvSpPr>
            <p:cNvPr id="45" name="양쪽 모서리가 둥근 사각형 87">
              <a:extLst>
                <a:ext uri="{FF2B5EF4-FFF2-40B4-BE49-F238E27FC236}">
                  <a16:creationId xmlns:a16="http://schemas.microsoft.com/office/drawing/2014/main" id="{5F121BC6-5F48-4DD0-A321-6B86A7DED36D}"/>
                </a:ext>
              </a:extLst>
            </p:cNvPr>
            <p:cNvSpPr/>
            <p:nvPr/>
          </p:nvSpPr>
          <p:spPr>
            <a:xfrm>
              <a:off x="3960001" y="2121662"/>
              <a:ext cx="1224000" cy="200136"/>
            </a:xfrm>
            <a:prstGeom prst="round2SameRect">
              <a:avLst/>
            </a:prstGeom>
            <a:solidFill>
              <a:srgbClr val="2684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1000" dirty="0"/>
            </a:p>
          </p:txBody>
        </p: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E78200E8-4F14-40AB-B06D-9F3B709C5BAF}"/>
              </a:ext>
            </a:extLst>
          </p:cNvPr>
          <p:cNvGrpSpPr/>
          <p:nvPr/>
        </p:nvGrpSpPr>
        <p:grpSpPr>
          <a:xfrm>
            <a:off x="2176755" y="1824605"/>
            <a:ext cx="1224000" cy="1494289"/>
            <a:chOff x="2176755" y="2121662"/>
            <a:chExt cx="1224000" cy="1494289"/>
          </a:xfrm>
        </p:grpSpPr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BA79AC65-9C19-4F3A-8F5C-FE62ED1CD5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76755" y="2319951"/>
              <a:ext cx="1224000" cy="1296000"/>
            </a:xfrm>
            <a:prstGeom prst="round2SameRect">
              <a:avLst>
                <a:gd name="adj1" fmla="val 0"/>
                <a:gd name="adj2" fmla="val 6417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anchor="ctr"/>
            <a:lstStyle>
              <a:lvl1pPr algn="l" fontAlgn="base"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algn="l" fontAlgn="base"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algn="l" fontAlgn="base"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algn="l" fontAlgn="base"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algn="l" fontAlgn="base"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4572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9144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1371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18288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fontAlgn="ctr"/>
              <a:r>
                <a:rPr lang="ko-KR" altLang="en-US" sz="2000" b="1" spc="-15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조금 수정</a:t>
              </a:r>
            </a:p>
          </p:txBody>
        </p:sp>
        <p:sp>
          <p:nvSpPr>
            <p:cNvPr id="47" name="양쪽 모서리가 둥근 사각형 87">
              <a:extLst>
                <a:ext uri="{FF2B5EF4-FFF2-40B4-BE49-F238E27FC236}">
                  <a16:creationId xmlns:a16="http://schemas.microsoft.com/office/drawing/2014/main" id="{B82C0A68-EA32-4354-B2BB-3B37572DCC73}"/>
                </a:ext>
              </a:extLst>
            </p:cNvPr>
            <p:cNvSpPr/>
            <p:nvPr/>
          </p:nvSpPr>
          <p:spPr>
            <a:xfrm>
              <a:off x="2176755" y="2121662"/>
              <a:ext cx="1224000" cy="200136"/>
            </a:xfrm>
            <a:prstGeom prst="round2SameRect">
              <a:avLst/>
            </a:prstGeom>
            <a:solidFill>
              <a:srgbClr val="2684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1000" dirty="0"/>
            </a:p>
          </p:txBody>
        </p:sp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5B094AB6-889E-4116-81D7-0CC671D7F433}"/>
              </a:ext>
            </a:extLst>
          </p:cNvPr>
          <p:cNvGrpSpPr/>
          <p:nvPr/>
        </p:nvGrpSpPr>
        <p:grpSpPr>
          <a:xfrm>
            <a:off x="393509" y="1824605"/>
            <a:ext cx="1224000" cy="1494289"/>
            <a:chOff x="393509" y="2121662"/>
            <a:chExt cx="1224000" cy="1494289"/>
          </a:xfrm>
        </p:grpSpPr>
        <p:sp>
          <p:nvSpPr>
            <p:cNvPr id="48" name="Oval 45">
              <a:extLst>
                <a:ext uri="{FF2B5EF4-FFF2-40B4-BE49-F238E27FC236}">
                  <a16:creationId xmlns:a16="http://schemas.microsoft.com/office/drawing/2014/main" id="{627634B7-CE05-4ECC-AB34-44A963AAAA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509" y="2319951"/>
              <a:ext cx="1224000" cy="1296000"/>
            </a:xfrm>
            <a:prstGeom prst="round2SameRect">
              <a:avLst>
                <a:gd name="adj1" fmla="val 0"/>
                <a:gd name="adj2" fmla="val 6417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anchor="ctr"/>
            <a:lstStyle>
              <a:lvl1pPr algn="l" fontAlgn="base"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algn="l" fontAlgn="base"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algn="l" fontAlgn="base"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algn="l" fontAlgn="base"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algn="l" fontAlgn="base"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4572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9144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1371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18288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fontAlgn="ctr"/>
              <a:r>
                <a:rPr lang="ko-KR" altLang="en-US" sz="2000" b="1" spc="-15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테스트</a:t>
              </a:r>
            </a:p>
          </p:txBody>
        </p:sp>
        <p:sp>
          <p:nvSpPr>
            <p:cNvPr id="49" name="양쪽 모서리가 둥근 사각형 87">
              <a:extLst>
                <a:ext uri="{FF2B5EF4-FFF2-40B4-BE49-F238E27FC236}">
                  <a16:creationId xmlns:a16="http://schemas.microsoft.com/office/drawing/2014/main" id="{CB4D12E7-A2A0-4492-8233-76DBE63E1230}"/>
                </a:ext>
              </a:extLst>
            </p:cNvPr>
            <p:cNvSpPr/>
            <p:nvPr/>
          </p:nvSpPr>
          <p:spPr>
            <a:xfrm>
              <a:off x="393509" y="2121662"/>
              <a:ext cx="1224000" cy="200136"/>
            </a:xfrm>
            <a:prstGeom prst="round2SameRect">
              <a:avLst/>
            </a:prstGeom>
            <a:solidFill>
              <a:srgbClr val="2684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1000" dirty="0"/>
            </a:p>
          </p:txBody>
        </p:sp>
      </p:grpSp>
      <p:sp>
        <p:nvSpPr>
          <p:cNvPr id="61" name="제목 60">
            <a:extLst>
              <a:ext uri="{FF2B5EF4-FFF2-40B4-BE49-F238E27FC236}">
                <a16:creationId xmlns:a16="http://schemas.microsoft.com/office/drawing/2014/main" id="{279DFAF9-6900-4976-B68F-7CDC41891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반드시 테스트 할 것</a:t>
            </a:r>
          </a:p>
        </p:txBody>
      </p:sp>
    </p:spTree>
    <p:extLst>
      <p:ext uri="{BB962C8B-B14F-4D97-AF65-F5344CB8AC3E}">
        <p14:creationId xmlns:p14="http://schemas.microsoft.com/office/powerpoint/2010/main" val="3276850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2" grpId="0" animBg="1"/>
      <p:bldP spid="16" grpId="0" animBg="1"/>
      <p:bldP spid="20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ECAEE8-135F-48A8-94BC-90DF8B697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효과</a:t>
            </a:r>
          </a:p>
        </p:txBody>
      </p:sp>
    </p:spTree>
    <p:extLst>
      <p:ext uri="{BB962C8B-B14F-4D97-AF65-F5344CB8AC3E}">
        <p14:creationId xmlns:p14="http://schemas.microsoft.com/office/powerpoint/2010/main" val="52973525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3096B5C-5D22-42F2-939C-3A8F3FFFC8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2570" y="2366667"/>
            <a:ext cx="3751429" cy="2486617"/>
          </a:xfrm>
          <a:prstGeom prst="rect">
            <a:avLst/>
          </a:prstGeom>
          <a:effectLst>
            <a:softEdge rad="635000"/>
          </a:effec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538B18F5-33B2-4CD6-B746-E030537496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소프트웨어의 디자인을 개선시킨다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BBAE679-2B8D-46B7-8A03-C50915441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76106-E57E-47AA-8FE6-6CFF599F3012}" type="slidenum">
              <a:rPr lang="en-US" altLang="ko-KR" smtClean="0"/>
              <a:pPr/>
              <a:t>55</a:t>
            </a:fld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1C6FEC6-435E-4A1C-ABF7-846D612E0CBE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코드를 수정함에 따라 코드는 원래의 구조를 </a:t>
            </a:r>
            <a:r>
              <a:rPr lang="ko-KR" altLang="en-US" dirty="0">
                <a:solidFill>
                  <a:srgbClr val="0070C0"/>
                </a:solidFill>
              </a:rPr>
              <a:t>잃을</a:t>
            </a:r>
            <a:r>
              <a:rPr lang="ko-KR" altLang="en-US" dirty="0"/>
              <a:t> 것이다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ko-KR" altLang="en-US" dirty="0"/>
              <a:t>    계속 누적되다 보면 디자인을 유지하기가 어려워지고</a:t>
            </a:r>
            <a:r>
              <a:rPr lang="en-US" altLang="ko-KR" dirty="0"/>
              <a:t>,</a:t>
            </a:r>
          </a:p>
          <a:p>
            <a:pPr marL="0" indent="0">
              <a:buNone/>
            </a:pPr>
            <a:r>
              <a:rPr lang="ko-KR" altLang="en-US" dirty="0"/>
              <a:t>    결국 디자인은 더 빨리 시들어갈 것이다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ko-KR" altLang="en-US" dirty="0"/>
              <a:t>    정기적인 리팩토링은 코드가 디자인을 </a:t>
            </a:r>
            <a:r>
              <a:rPr lang="ko-KR" altLang="en-US" dirty="0">
                <a:solidFill>
                  <a:srgbClr val="0070C0"/>
                </a:solidFill>
              </a:rPr>
              <a:t>유지</a:t>
            </a:r>
            <a:r>
              <a:rPr lang="ko-KR" altLang="en-US" dirty="0"/>
              <a:t>하도록 도와준다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>
                <a:effectLst>
                  <a:glow rad="228600">
                    <a:schemeClr val="bg1">
                      <a:alpha val="90000"/>
                    </a:schemeClr>
                  </a:glow>
                </a:effectLst>
              </a:rPr>
              <a:t>디자인이 좋지 않은 코드는 같은 작업을 하더라도 더 많은 코드를 만지게 한다</a:t>
            </a:r>
            <a:r>
              <a:rPr lang="en-US" altLang="ko-KR" dirty="0">
                <a:effectLst>
                  <a:glow rad="228600">
                    <a:schemeClr val="bg1">
                      <a:alpha val="90000"/>
                    </a:schemeClr>
                  </a:glow>
                </a:effectLst>
              </a:rPr>
              <a:t>.</a:t>
            </a:r>
          </a:p>
          <a:p>
            <a:pPr marL="0" indent="0">
              <a:buNone/>
            </a:pPr>
            <a:r>
              <a:rPr lang="ko-KR" altLang="en-US" dirty="0">
                <a:effectLst>
                  <a:glow rad="228600">
                    <a:schemeClr val="bg1">
                      <a:alpha val="90000"/>
                    </a:schemeClr>
                  </a:glow>
                </a:effectLst>
              </a:rPr>
              <a:t>    그 이유는 디자인이 좋지 않아 코드의 중복이 많기 때문이다</a:t>
            </a:r>
            <a:r>
              <a:rPr lang="en-US" altLang="ko-KR" dirty="0">
                <a:effectLst>
                  <a:glow rad="228600">
                    <a:schemeClr val="bg1">
                      <a:alpha val="90000"/>
                    </a:schemeClr>
                  </a:glow>
                </a:effectLst>
              </a:rPr>
              <a:t>.</a:t>
            </a:r>
          </a:p>
          <a:p>
            <a:pPr marL="0" indent="0">
              <a:buNone/>
            </a:pPr>
            <a:r>
              <a:rPr lang="ko-KR" altLang="en-US" dirty="0">
                <a:effectLst>
                  <a:glow rad="228600">
                    <a:schemeClr val="bg1">
                      <a:alpha val="90000"/>
                    </a:schemeClr>
                  </a:glow>
                </a:effectLst>
              </a:rPr>
              <a:t>    중복을 제거함으로써</a:t>
            </a:r>
            <a:r>
              <a:rPr lang="en-US" altLang="ko-KR" dirty="0">
                <a:effectLst>
                  <a:glow rad="228600">
                    <a:schemeClr val="bg1">
                      <a:alpha val="90000"/>
                    </a:schemeClr>
                  </a:glow>
                </a:effectLst>
              </a:rPr>
              <a:t>, </a:t>
            </a:r>
            <a:r>
              <a:rPr lang="ko-KR" altLang="en-US" dirty="0">
                <a:effectLst>
                  <a:glow rad="228600">
                    <a:schemeClr val="bg1">
                      <a:alpha val="90000"/>
                    </a:schemeClr>
                  </a:glow>
                </a:effectLst>
              </a:rPr>
              <a:t>각각의 작업에 대한 코드가 </a:t>
            </a:r>
            <a:r>
              <a:rPr lang="ko-KR" altLang="en-US" dirty="0">
                <a:solidFill>
                  <a:srgbClr val="0070C0"/>
                </a:solidFill>
                <a:effectLst>
                  <a:glow rad="228600">
                    <a:schemeClr val="bg1">
                      <a:alpha val="90000"/>
                    </a:schemeClr>
                  </a:glow>
                </a:effectLst>
              </a:rPr>
              <a:t>오직 한 곳</a:t>
            </a:r>
            <a:r>
              <a:rPr lang="ko-KR" altLang="en-US" dirty="0">
                <a:effectLst>
                  <a:glow rad="228600">
                    <a:schemeClr val="bg1">
                      <a:alpha val="90000"/>
                    </a:schemeClr>
                  </a:glow>
                </a:effectLst>
              </a:rPr>
              <a:t>에만 있게 할 수 있다</a:t>
            </a:r>
            <a:r>
              <a:rPr lang="en-US" altLang="ko-KR" dirty="0">
                <a:effectLst>
                  <a:glow rad="228600">
                    <a:schemeClr val="bg1">
                      <a:alpha val="90000"/>
                    </a:schemeClr>
                  </a:glow>
                </a:effectLst>
              </a:rPr>
              <a:t>.</a:t>
            </a:r>
          </a:p>
          <a:p>
            <a:pPr marL="0" indent="0">
              <a:buNone/>
            </a:pPr>
            <a:r>
              <a:rPr lang="ko-KR" altLang="en-US" dirty="0"/>
              <a:t>    이것은 </a:t>
            </a:r>
            <a:r>
              <a:rPr lang="ko-KR" altLang="en-US" dirty="0">
                <a:solidFill>
                  <a:srgbClr val="0070C0"/>
                </a:solidFill>
              </a:rPr>
              <a:t>좋은 디자인</a:t>
            </a:r>
            <a:r>
              <a:rPr lang="ko-KR" altLang="en-US" dirty="0"/>
              <a:t>의 필수조건이다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07876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25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25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25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25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"/>
                            </p:stCondLst>
                            <p:childTnLst>
                              <p:par>
                                <p:cTn id="2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25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25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750"/>
                            </p:stCondLst>
                            <p:childTnLst>
                              <p:par>
                                <p:cTn id="3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25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EF710B6-BCAE-4B68-B246-3A30F04486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2570" y="2366667"/>
            <a:ext cx="3751429" cy="2486617"/>
          </a:xfrm>
          <a:prstGeom prst="rect">
            <a:avLst/>
          </a:prstGeom>
          <a:effectLst>
            <a:softEdge rad="635000"/>
          </a:effec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692DC015-D07B-42FC-A029-FCE77D5A9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소프트웨어를 더 이해하기 쉽게 만든다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705A749-D5E7-4902-A0B1-323211E275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76106-E57E-47AA-8FE6-6CFF599F3012}" type="slidenum">
              <a:rPr lang="en-US" altLang="ko-KR" smtClean="0"/>
              <a:pPr/>
              <a:t>56</a:t>
            </a:fld>
            <a:endParaRPr lang="ko-KR" altLang="en-US" dirty="0"/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1FC236ED-BFB8-4F28-A82B-0C02CF536D83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리팩토링을 할 수록</a:t>
            </a:r>
            <a:r>
              <a:rPr lang="en-US" altLang="ko-KR" dirty="0"/>
              <a:t>, </a:t>
            </a:r>
            <a:r>
              <a:rPr lang="ko-KR" altLang="en-US" dirty="0"/>
              <a:t>코드를 더욱 쉽게 이해할 수 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코드를 더욱 쉽게 이해하기 위해</a:t>
            </a:r>
            <a:r>
              <a:rPr lang="en-US" altLang="ko-KR" dirty="0"/>
              <a:t>, </a:t>
            </a:r>
            <a:r>
              <a:rPr lang="ko-KR" altLang="en-US" dirty="0"/>
              <a:t>리팩토링을 한다</a:t>
            </a:r>
            <a:r>
              <a:rPr lang="en-US" altLang="ko-KR" dirty="0"/>
              <a:t>.</a:t>
            </a:r>
          </a:p>
          <a:p>
            <a:r>
              <a:rPr lang="ko-KR" altLang="en-US" dirty="0">
                <a:solidFill>
                  <a:srgbClr val="0070C0"/>
                </a:solidFill>
              </a:rPr>
              <a:t>유리창 닦기</a:t>
            </a:r>
          </a:p>
        </p:txBody>
      </p:sp>
    </p:spTree>
    <p:extLst>
      <p:ext uri="{BB962C8B-B14F-4D97-AF65-F5344CB8AC3E}">
        <p14:creationId xmlns:p14="http://schemas.microsoft.com/office/powerpoint/2010/main" val="2652071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008B9AE-C805-43EB-9FCB-52732326CB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2570" y="2366667"/>
            <a:ext cx="3751429" cy="2486617"/>
          </a:xfrm>
          <a:prstGeom prst="rect">
            <a:avLst/>
          </a:prstGeom>
          <a:effectLst>
            <a:softEdge rad="635000"/>
          </a:effec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B82EF2D3-0F4F-4FA3-96E3-F2E9FF2F7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버그를 찾도록 도와준다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4B3764B-B858-4702-A860-ABDBA27595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1" latinLnBrk="1"/>
            <a:fld id="{A5476106-E57E-47AA-8FE6-6CFF599F3012}" type="slidenum">
              <a:rPr lang="en-US" altLang="ko-KR" smtClean="0"/>
              <a:pPr defTabSz="914401" latinLnBrk="1"/>
              <a:t>57</a:t>
            </a:fld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E5DE188-CA47-47F9-8D8F-40AC10DB3A69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프로그램의 구조를 명확히 함으로써 내가 만든 가정의 </a:t>
            </a:r>
            <a:r>
              <a:rPr lang="ko-KR" altLang="en-US" dirty="0">
                <a:solidFill>
                  <a:srgbClr val="0070C0"/>
                </a:solidFill>
              </a:rPr>
              <a:t>진위</a:t>
            </a:r>
            <a:r>
              <a:rPr lang="ko-KR" altLang="en-US" dirty="0"/>
              <a:t>가 명확해지면</a:t>
            </a:r>
            <a:r>
              <a:rPr lang="en-US" altLang="ko-KR" dirty="0"/>
              <a:t>, </a:t>
            </a:r>
            <a:r>
              <a:rPr lang="ko-KR" altLang="en-US" dirty="0"/>
              <a:t>이 시점에서는 </a:t>
            </a:r>
            <a:r>
              <a:rPr lang="ko-KR" altLang="en-US" dirty="0">
                <a:solidFill>
                  <a:srgbClr val="0070C0"/>
                </a:solidFill>
              </a:rPr>
              <a:t>버그</a:t>
            </a:r>
            <a:r>
              <a:rPr lang="ko-KR" altLang="en-US" dirty="0"/>
              <a:t>가 눈에 들어오지 않을 수 없다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96083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80CE92D-9608-4744-887B-CD3D87FCEB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2570" y="2366667"/>
            <a:ext cx="3751429" cy="2486617"/>
          </a:xfrm>
          <a:prstGeom prst="rect">
            <a:avLst/>
          </a:prstGeom>
          <a:effectLst>
            <a:softEdge rad="635000"/>
          </a:effec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18E5B596-A694-46A6-B548-6B757C155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프로그램을 빨리 작성하도록 도와준다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9BA1E9A-0F1F-4DC1-9C3B-E4AA19C1D6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76106-E57E-47AA-8FE6-6CFF599F3012}" type="slidenum">
              <a:rPr lang="en-US" altLang="ko-KR" smtClean="0"/>
              <a:pPr/>
              <a:t>58</a:t>
            </a:fld>
            <a:endParaRPr lang="ko-KR" altLang="en-US" dirty="0"/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BF9467F1-478B-4747-8DE4-7F44E61D24C9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시스템의 디자인이 나빠지는 것을 </a:t>
            </a:r>
            <a:r>
              <a:rPr lang="ko-KR" altLang="en-US" dirty="0">
                <a:solidFill>
                  <a:srgbClr val="0070C0"/>
                </a:solidFill>
              </a:rPr>
              <a:t>멈추게</a:t>
            </a:r>
            <a:r>
              <a:rPr lang="ko-KR" altLang="en-US" dirty="0"/>
              <a:t> 하여</a:t>
            </a:r>
            <a:r>
              <a:rPr lang="en-US" altLang="ko-KR" dirty="0"/>
              <a:t>, </a:t>
            </a:r>
            <a:r>
              <a:rPr lang="ko-KR" altLang="en-US" dirty="0"/>
              <a:t>소프트웨어를 보다 빨리 개발할 수 있도록 도와준다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78308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ECAEE8-135F-48A8-94BC-90DF8B697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실행시기</a:t>
            </a:r>
          </a:p>
        </p:txBody>
      </p:sp>
    </p:spTree>
    <p:extLst>
      <p:ext uri="{BB962C8B-B14F-4D97-AF65-F5344CB8AC3E}">
        <p14:creationId xmlns:p14="http://schemas.microsoft.com/office/powerpoint/2010/main" val="29596106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549B6F6-152F-4B55-B22C-4676EE6A2B32}"/>
              </a:ext>
            </a:extLst>
          </p:cNvPr>
          <p:cNvSpPr txBox="1"/>
          <p:nvPr/>
        </p:nvSpPr>
        <p:spPr>
          <a:xfrm>
            <a:off x="255914" y="1573894"/>
            <a:ext cx="8632171" cy="1995712"/>
          </a:xfrm>
          <a:prstGeom prst="roundRect">
            <a:avLst>
              <a:gd name="adj" fmla="val 5027"/>
            </a:avLst>
          </a:prstGeom>
          <a:noFill/>
          <a:ln w="19050">
            <a:noFill/>
          </a:ln>
          <a:effectLst/>
        </p:spPr>
        <p:txBody>
          <a:bodyPr wrap="none">
            <a:spAutoFit/>
          </a:bodyPr>
          <a:lstStyle>
            <a:lvl1pPr marL="269875" indent="-269875" defTabSz="685800" eaLnBrk="0" fontAlgn="base" latinLnBrk="1" hangingPunct="0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336699"/>
              </a:buClr>
              <a:buFont typeface="맑은 고딕" panose="020B0503020000020004" pitchFamily="50" charset="-127"/>
              <a:buChar char="■"/>
              <a:defRPr lang="ko-KR" altLang="en-US" sz="1600" b="1" smtClean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1pPr>
            <a:lvl2pPr marL="560388" indent="-214313" defTabSz="685800" eaLnBrk="0" fontAlgn="base" latinLnBrk="1" hangingPunct="0">
              <a:lnSpc>
                <a:spcPct val="150000"/>
              </a:lnSpc>
              <a:spcBef>
                <a:spcPts val="300"/>
              </a:spcBef>
              <a:spcAft>
                <a:spcPct val="0"/>
              </a:spcAft>
              <a:buClr>
                <a:srgbClr val="336699"/>
              </a:buClr>
              <a:buFont typeface="Wingdings" panose="05000000000000000000" pitchFamily="2" charset="2"/>
              <a:buChar char="l"/>
              <a:defRPr lang="ko-KR" altLang="en-US" sz="1400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2pPr>
            <a:lvl3pPr marL="811213" indent="-128588" defTabSz="685800" eaLnBrk="0" fontAlgn="base" latinLnBrk="1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  <a:buFont typeface="맑은 고딕" panose="020B0503020000020004" pitchFamily="50" charset="-127"/>
              <a:buChar char="-"/>
              <a:defRPr lang="ko-KR" altLang="en-US" sz="1200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3pPr>
            <a:lvl4pPr marL="1200150" indent="-171450" defTabSz="685800" eaLnBrk="0" fontAlgn="base" latinLnBrk="1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ko-KR" altLang="en-US" sz="1200" b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4pPr>
            <a:lvl5pPr marL="1543050" indent="-171450" defTabSz="685800" eaLnBrk="0" fontAlgn="base" latinLnBrk="1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ko-KR" altLang="en-US" sz="1200" b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5pPr>
            <a:lvl6pPr marL="1885950" indent="-171450" defTabSz="685800" latinLnBrk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 latinLnBrk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 latinLnBrk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 latinLnBrk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marL="52387" lvl="1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dirty="0">
                <a:solidFill>
                  <a:schemeClr val="bg1"/>
                </a:solidFill>
                <a:effectLst>
                  <a:glow rad="101600">
                    <a:schemeClr val="tx1">
                      <a:lumMod val="65000"/>
                      <a:lumOff val="35000"/>
                      <a:alpha val="80000"/>
                    </a:schemeClr>
                  </a:glow>
                </a:effectLst>
              </a:rPr>
              <a:t>“컴퓨터가 이해할 수 있는 코드는 어느 바보나 다 짤 수 있다</a:t>
            </a:r>
            <a:r>
              <a:rPr lang="en-US" altLang="ko-KR" sz="2400" dirty="0">
                <a:solidFill>
                  <a:schemeClr val="bg1"/>
                </a:solidFill>
                <a:effectLst>
                  <a:glow rad="101600">
                    <a:schemeClr val="tx1">
                      <a:lumMod val="65000"/>
                      <a:lumOff val="35000"/>
                      <a:alpha val="80000"/>
                    </a:schemeClr>
                  </a:glow>
                </a:effectLst>
              </a:rPr>
              <a:t>.</a:t>
            </a:r>
          </a:p>
          <a:p>
            <a:pPr marL="52387" lvl="1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dirty="0">
                <a:solidFill>
                  <a:schemeClr val="bg1"/>
                </a:solidFill>
                <a:effectLst>
                  <a:glow rad="101600">
                    <a:schemeClr val="tx1">
                      <a:lumMod val="65000"/>
                      <a:lumOff val="35000"/>
                      <a:alpha val="80000"/>
                    </a:schemeClr>
                  </a:glow>
                </a:effectLst>
              </a:rPr>
              <a:t>좋은 프로그래머는 사람이 이해할 수 있는 코드를 짠다</a:t>
            </a:r>
            <a:r>
              <a:rPr lang="en-US" altLang="ko-KR" sz="2400" dirty="0">
                <a:solidFill>
                  <a:schemeClr val="bg1"/>
                </a:solidFill>
                <a:effectLst>
                  <a:glow rad="101600">
                    <a:schemeClr val="tx1">
                      <a:lumMod val="65000"/>
                      <a:lumOff val="35000"/>
                      <a:alpha val="80000"/>
                    </a:schemeClr>
                  </a:glow>
                </a:effectLst>
              </a:rPr>
              <a:t>.”</a:t>
            </a:r>
          </a:p>
          <a:p>
            <a:pPr marL="52387" lvl="1" indent="0">
              <a:spcBef>
                <a:spcPts val="2000"/>
              </a:spcBef>
              <a:spcAft>
                <a:spcPts val="0"/>
              </a:spcAft>
              <a:buNone/>
            </a:pPr>
            <a:r>
              <a:rPr lang="en-US" altLang="ko-KR" sz="2400" dirty="0">
                <a:solidFill>
                  <a:schemeClr val="bg1"/>
                </a:solidFill>
                <a:effectLst>
                  <a:glow rad="101600">
                    <a:schemeClr val="tx1">
                      <a:lumMod val="65000"/>
                      <a:lumOff val="35000"/>
                      <a:alpha val="80000"/>
                    </a:schemeClr>
                  </a:glow>
                </a:effectLst>
              </a:rPr>
              <a:t> - Martin Fowler</a:t>
            </a:r>
          </a:p>
        </p:txBody>
      </p:sp>
    </p:spTree>
    <p:extLst>
      <p:ext uri="{BB962C8B-B14F-4D97-AF65-F5344CB8AC3E}">
        <p14:creationId xmlns:p14="http://schemas.microsoft.com/office/powerpoint/2010/main" val="1868888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385A747-B31D-4B6F-A2A4-B8E84FBA3A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2570" y="2366667"/>
            <a:ext cx="3751429" cy="2486617"/>
          </a:xfrm>
          <a:prstGeom prst="rect">
            <a:avLst/>
          </a:prstGeom>
          <a:effectLst>
            <a:softEdge rad="635000"/>
          </a:effec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538B18F5-33B2-4CD6-B746-E030537496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기능을 추가할 때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BBAE679-2B8D-46B7-8A03-C50915441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76106-E57E-47AA-8FE6-6CFF599F3012}" type="slidenum">
              <a:rPr lang="en-US" altLang="ko-KR" smtClean="0"/>
              <a:pPr/>
              <a:t>60</a:t>
            </a:fld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1C6FEC6-435E-4A1C-ABF7-846D612E0CBE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 새로운 기능을 추가하고 싶을 때</a:t>
            </a:r>
            <a:r>
              <a:rPr lang="en-US" altLang="ko-KR" dirty="0"/>
              <a:t>, </a:t>
            </a:r>
            <a:r>
              <a:rPr lang="ko-KR" altLang="en-US" dirty="0"/>
              <a:t>기존 코드 리팩토링을 먼저 수행 한다</a:t>
            </a:r>
            <a:r>
              <a:rPr lang="en-US" altLang="ko-KR" dirty="0"/>
              <a:t>.</a:t>
            </a:r>
            <a:endParaRPr lang="ko-KR" altLang="en-US" dirty="0"/>
          </a:p>
          <a:p>
            <a:pPr lvl="1"/>
            <a:r>
              <a:rPr lang="ko-KR" altLang="en-US" dirty="0"/>
              <a:t>기존 코드를 더욱 명확하게 이해하기 위해</a:t>
            </a:r>
            <a:endParaRPr lang="en-US" altLang="ko-KR" dirty="0"/>
          </a:p>
          <a:p>
            <a:pPr lvl="1"/>
            <a:r>
              <a:rPr lang="ko-KR" altLang="en-US" dirty="0"/>
              <a:t>앞으로의 수정을 더욱 쉽고 빠르게 하기 위해</a:t>
            </a:r>
          </a:p>
        </p:txBody>
      </p:sp>
    </p:spTree>
    <p:extLst>
      <p:ext uri="{BB962C8B-B14F-4D97-AF65-F5344CB8AC3E}">
        <p14:creationId xmlns:p14="http://schemas.microsoft.com/office/powerpoint/2010/main" val="2435216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3D9AB5E-C7BA-451B-AA36-68C2926EEA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2570" y="2366667"/>
            <a:ext cx="3751429" cy="2486617"/>
          </a:xfrm>
          <a:prstGeom prst="rect">
            <a:avLst/>
          </a:prstGeom>
          <a:effectLst>
            <a:softEdge rad="635000"/>
          </a:effec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60822095-A8F7-4AE7-BBCF-B0FA4F64C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버그를 수정해야 할 때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9CCB0B9-3B6F-45DD-BA49-98FC7DF1B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1" latinLnBrk="1"/>
            <a:fld id="{A5476106-E57E-47AA-8FE6-6CFF599F3012}" type="slidenum">
              <a:rPr lang="en-US" altLang="ko-KR" smtClean="0"/>
              <a:pPr defTabSz="914401" latinLnBrk="1"/>
              <a:t>61</a:t>
            </a:fld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807FADF-F2FC-4717-849D-AC61107F6F84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버그가 발생했다는 것</a:t>
            </a:r>
            <a:endParaRPr lang="en-US" altLang="ko-KR" dirty="0"/>
          </a:p>
          <a:p>
            <a:r>
              <a:rPr lang="ko-KR" altLang="en-US" dirty="0"/>
              <a:t>버그가 있었다는 것을 </a:t>
            </a:r>
            <a:r>
              <a:rPr lang="ko-KR" altLang="en-US" dirty="0">
                <a:solidFill>
                  <a:srgbClr val="0070C0"/>
                </a:solidFill>
              </a:rPr>
              <a:t>몰랐을</a:t>
            </a:r>
            <a:r>
              <a:rPr lang="ko-KR" altLang="en-US" dirty="0"/>
              <a:t> 정도로</a:t>
            </a:r>
            <a:r>
              <a:rPr lang="en-US" altLang="ko-KR" dirty="0"/>
              <a:t>,</a:t>
            </a:r>
            <a:r>
              <a:rPr lang="ko-KR" altLang="en-US" dirty="0"/>
              <a:t> 코드가 명확하지 않았다는 것</a:t>
            </a:r>
          </a:p>
        </p:txBody>
      </p:sp>
    </p:spTree>
    <p:extLst>
      <p:ext uri="{BB962C8B-B14F-4D97-AF65-F5344CB8AC3E}">
        <p14:creationId xmlns:p14="http://schemas.microsoft.com/office/powerpoint/2010/main" val="3011286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32411E6-08BC-4B4B-B80F-6EB6509AF0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2570" y="2366667"/>
            <a:ext cx="3751429" cy="2486617"/>
          </a:xfrm>
          <a:prstGeom prst="rect">
            <a:avLst/>
          </a:prstGeom>
          <a:effectLst>
            <a:softEdge rad="635000"/>
          </a:effec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F834D2EF-19BA-44B7-B469-45E95DE6A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코드 검토</a:t>
            </a:r>
            <a:r>
              <a:rPr lang="en-US" altLang="ko-KR" b="0" dirty="0"/>
              <a:t>(Code Review)</a:t>
            </a:r>
            <a:r>
              <a:rPr lang="ko-KR" altLang="en-US" dirty="0"/>
              <a:t>를 할 때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664E47A-8EC8-4114-91BC-1C1CD8249B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1" latinLnBrk="1"/>
            <a:fld id="{A5476106-E57E-47AA-8FE6-6CFF599F3012}" type="slidenum">
              <a:rPr lang="en-US" altLang="ko-KR" smtClean="0"/>
              <a:pPr defTabSz="914401" latinLnBrk="1"/>
              <a:t>62</a:t>
            </a:fld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86C32ED-B127-4D97-9137-0C0B3C7C0759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검토를 받을 때와 검토를 할 때</a:t>
            </a:r>
          </a:p>
        </p:txBody>
      </p:sp>
    </p:spTree>
    <p:extLst>
      <p:ext uri="{BB962C8B-B14F-4D97-AF65-F5344CB8AC3E}">
        <p14:creationId xmlns:p14="http://schemas.microsoft.com/office/powerpoint/2010/main" val="673034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C31061E-BE56-4032-9D82-160BE8707D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2570" y="2366667"/>
            <a:ext cx="3751429" cy="2486617"/>
          </a:xfrm>
          <a:prstGeom prst="rect">
            <a:avLst/>
          </a:prstGeom>
          <a:effectLst>
            <a:softEdge rad="635000"/>
          </a:effec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CEB2BA90-C69F-4705-B613-9FA5C227D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인디렉션할 때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ADD50D7-1B07-488E-AB28-544363011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76106-E57E-47AA-8FE6-6CFF599F3012}" type="slidenum">
              <a:rPr lang="en-US" altLang="ko-KR" smtClean="0"/>
              <a:pPr/>
              <a:t>63</a:t>
            </a:fld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8DB2867-0F4F-4D07-BC62-F6CD368467FB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인디렉션</a:t>
            </a:r>
            <a:r>
              <a:rPr lang="en-US" altLang="ko-KR" b="0" dirty="0"/>
              <a:t>(Indirection)</a:t>
            </a:r>
          </a:p>
          <a:p>
            <a:pPr lvl="1"/>
            <a:r>
              <a:rPr lang="ko-KR" altLang="en-US" dirty="0"/>
              <a:t>큰 객체를 여러 개의 작은 객체로 쪼개고</a:t>
            </a:r>
            <a:r>
              <a:rPr lang="en-US" altLang="ko-KR" dirty="0"/>
              <a:t>, </a:t>
            </a:r>
            <a:r>
              <a:rPr lang="ko-KR" altLang="en-US" dirty="0"/>
              <a:t>긴 메소드를 여러 개의 작은 메소드로 나누는 과정</a:t>
            </a:r>
          </a:p>
          <a:p>
            <a:pPr lvl="1"/>
            <a:r>
              <a:rPr lang="ko-KR" altLang="en-US" dirty="0"/>
              <a:t>인디렉션으로 관리포인트가 늘어날 수 있음</a:t>
            </a:r>
            <a:endParaRPr lang="en-US" altLang="ko-KR" dirty="0"/>
          </a:p>
          <a:p>
            <a:r>
              <a:rPr lang="ko-KR" altLang="en-US" dirty="0"/>
              <a:t>불필요한 인디렉션을 발견하여 제거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015220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8520236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9">
            <a:extLst>
              <a:ext uri="{FF2B5EF4-FFF2-40B4-BE49-F238E27FC236}">
                <a16:creationId xmlns:a16="http://schemas.microsoft.com/office/drawing/2014/main" id="{BF545210-0FAB-4C55-AEE6-CE50AB931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소프트웨어 품질 개론</a:t>
            </a:r>
            <a:endParaRPr lang="ko-KR" altLang="en-US" sz="2400" b="0" dirty="0"/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F3004E08-662C-4F95-A7BF-02C1FB8A340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/>
            <a:r>
              <a:rPr lang="en-US" altLang="ko-KR" sz="1600" dirty="0">
                <a:latin typeface="+mn-ea"/>
              </a:rPr>
              <a:t>4</a:t>
            </a:r>
            <a:r>
              <a:rPr lang="ko-KR" altLang="en-US" sz="1600" dirty="0">
                <a:latin typeface="+mn-ea"/>
              </a:rPr>
              <a:t>교시</a:t>
            </a:r>
            <a:r>
              <a:rPr lang="en-US" altLang="ko-KR" sz="1600" dirty="0">
                <a:latin typeface="+mn-ea"/>
              </a:rPr>
              <a:t>.  </a:t>
            </a:r>
            <a:r>
              <a:rPr lang="ko-KR" altLang="en-US" dirty="0">
                <a:latin typeface="+mn-ea"/>
              </a:rPr>
              <a:t>코드 속의 나쁜 냄새</a:t>
            </a:r>
            <a:endParaRPr lang="en-US" altLang="ko-KR" sz="1600" b="0" dirty="0"/>
          </a:p>
        </p:txBody>
      </p:sp>
    </p:spTree>
    <p:extLst>
      <p:ext uri="{BB962C8B-B14F-4D97-AF65-F5344CB8AC3E}">
        <p14:creationId xmlns:p14="http://schemas.microsoft.com/office/powerpoint/2010/main" val="3432525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549B6F6-152F-4B55-B22C-4676EE6A2B32}"/>
              </a:ext>
            </a:extLst>
          </p:cNvPr>
          <p:cNvSpPr txBox="1"/>
          <p:nvPr/>
        </p:nvSpPr>
        <p:spPr>
          <a:xfrm>
            <a:off x="396177" y="1858929"/>
            <a:ext cx="8351645" cy="1425641"/>
          </a:xfrm>
          <a:prstGeom prst="roundRect">
            <a:avLst>
              <a:gd name="adj" fmla="val 5027"/>
            </a:avLst>
          </a:prstGeom>
          <a:noFill/>
          <a:ln w="19050">
            <a:noFill/>
          </a:ln>
          <a:effectLst/>
        </p:spPr>
        <p:txBody>
          <a:bodyPr wrap="none">
            <a:spAutoFit/>
          </a:bodyPr>
          <a:lstStyle>
            <a:lvl1pPr marL="269875" indent="-269875" defTabSz="685800" eaLnBrk="0" fontAlgn="base" latinLnBrk="1" hangingPunct="0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336699"/>
              </a:buClr>
              <a:buFont typeface="맑은 고딕" panose="020B0503020000020004" pitchFamily="50" charset="-127"/>
              <a:buChar char="■"/>
              <a:defRPr lang="ko-KR" altLang="en-US" sz="1600" b="1" smtClean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1pPr>
            <a:lvl2pPr marL="560388" indent="-214313" defTabSz="685800" eaLnBrk="0" fontAlgn="base" latinLnBrk="1" hangingPunct="0">
              <a:lnSpc>
                <a:spcPct val="150000"/>
              </a:lnSpc>
              <a:spcBef>
                <a:spcPts val="300"/>
              </a:spcBef>
              <a:spcAft>
                <a:spcPct val="0"/>
              </a:spcAft>
              <a:buClr>
                <a:srgbClr val="336699"/>
              </a:buClr>
              <a:buFont typeface="Wingdings" panose="05000000000000000000" pitchFamily="2" charset="2"/>
              <a:buChar char="l"/>
              <a:defRPr lang="ko-KR" altLang="en-US" sz="1400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2pPr>
            <a:lvl3pPr marL="811213" indent="-128588" defTabSz="685800" eaLnBrk="0" fontAlgn="base" latinLnBrk="1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  <a:buFont typeface="맑은 고딕" panose="020B0503020000020004" pitchFamily="50" charset="-127"/>
              <a:buChar char="-"/>
              <a:defRPr lang="ko-KR" altLang="en-US" sz="1200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3pPr>
            <a:lvl4pPr marL="1200150" indent="-171450" defTabSz="685800" eaLnBrk="0" fontAlgn="base" latinLnBrk="1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ko-KR" altLang="en-US" sz="1200" b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4pPr>
            <a:lvl5pPr marL="1543050" indent="-171450" defTabSz="685800" eaLnBrk="0" fontAlgn="base" latinLnBrk="1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ko-KR" altLang="en-US" sz="1200" b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5pPr>
            <a:lvl6pPr marL="1885950" indent="-171450" defTabSz="685800" latinLnBrk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 latinLnBrk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 latinLnBrk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 latinLnBrk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marL="52387" lvl="1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dirty="0">
                <a:solidFill>
                  <a:schemeClr val="bg1"/>
                </a:solidFill>
                <a:effectLst>
                  <a:glow rad="101600">
                    <a:schemeClr val="tx1">
                      <a:lumMod val="65000"/>
                      <a:lumOff val="35000"/>
                      <a:alpha val="80000"/>
                    </a:schemeClr>
                  </a:glow>
                </a:effectLst>
              </a:rPr>
              <a:t>“캠프장은 처음 왔을 때 보다</a:t>
            </a:r>
            <a:r>
              <a:rPr lang="en-US" altLang="ko-KR" sz="2400" dirty="0">
                <a:solidFill>
                  <a:schemeClr val="bg1"/>
                </a:solidFill>
                <a:effectLst>
                  <a:glow rad="101600">
                    <a:schemeClr val="tx1">
                      <a:lumMod val="65000"/>
                      <a:lumOff val="35000"/>
                      <a:alpha val="80000"/>
                    </a:schemeClr>
                  </a:glow>
                </a:effectLst>
              </a:rPr>
              <a:t>, </a:t>
            </a:r>
            <a:r>
              <a:rPr lang="ko-KR" altLang="en-US" sz="2400" dirty="0">
                <a:solidFill>
                  <a:schemeClr val="bg1"/>
                </a:solidFill>
                <a:effectLst>
                  <a:glow rad="101600">
                    <a:schemeClr val="tx1">
                      <a:lumMod val="65000"/>
                      <a:lumOff val="35000"/>
                      <a:alpha val="80000"/>
                    </a:schemeClr>
                  </a:glow>
                </a:effectLst>
              </a:rPr>
              <a:t>더 깨끗하게 해놓고 떠나라</a:t>
            </a:r>
            <a:r>
              <a:rPr lang="en-US" altLang="ko-KR" sz="2400" dirty="0">
                <a:solidFill>
                  <a:schemeClr val="bg1"/>
                </a:solidFill>
                <a:effectLst>
                  <a:glow rad="101600">
                    <a:schemeClr val="tx1">
                      <a:lumMod val="65000"/>
                      <a:lumOff val="35000"/>
                      <a:alpha val="80000"/>
                    </a:schemeClr>
                  </a:glow>
                </a:effectLst>
              </a:rPr>
              <a:t>”</a:t>
            </a:r>
          </a:p>
          <a:p>
            <a:pPr marL="52387" lvl="1" indent="0">
              <a:spcBef>
                <a:spcPts val="2000"/>
              </a:spcBef>
              <a:spcAft>
                <a:spcPts val="0"/>
              </a:spcAft>
              <a:buNone/>
            </a:pPr>
            <a:r>
              <a:rPr lang="en-US" altLang="ko-KR" sz="2400" dirty="0">
                <a:solidFill>
                  <a:schemeClr val="bg1"/>
                </a:solidFill>
                <a:effectLst>
                  <a:glow rad="101600">
                    <a:schemeClr val="tx1">
                      <a:lumMod val="65000"/>
                      <a:lumOff val="35000"/>
                      <a:alpha val="80000"/>
                    </a:schemeClr>
                  </a:glow>
                </a:effectLst>
              </a:rPr>
              <a:t> - </a:t>
            </a:r>
            <a:r>
              <a:rPr lang="ko-KR" altLang="en-US" sz="2400" dirty="0">
                <a:solidFill>
                  <a:schemeClr val="bg1"/>
                </a:solidFill>
                <a:effectLst>
                  <a:glow rad="101600">
                    <a:schemeClr val="tx1">
                      <a:lumMod val="65000"/>
                      <a:lumOff val="35000"/>
                      <a:alpha val="80000"/>
                    </a:schemeClr>
                  </a:glow>
                </a:effectLst>
              </a:rPr>
              <a:t>보이스카우트 법칙</a:t>
            </a:r>
            <a:r>
              <a:rPr lang="en-US" altLang="ko-KR" sz="2400" dirty="0">
                <a:solidFill>
                  <a:schemeClr val="bg1"/>
                </a:solidFill>
                <a:effectLst>
                  <a:glow rad="101600">
                    <a:schemeClr val="tx1">
                      <a:lumMod val="65000"/>
                      <a:lumOff val="35000"/>
                      <a:alpha val="80000"/>
                    </a:schemeClr>
                  </a:glow>
                </a:effectLst>
              </a:rPr>
              <a:t> / Robert C. Martin</a:t>
            </a:r>
          </a:p>
        </p:txBody>
      </p:sp>
    </p:spTree>
    <p:extLst>
      <p:ext uri="{BB962C8B-B14F-4D97-AF65-F5344CB8AC3E}">
        <p14:creationId xmlns:p14="http://schemas.microsoft.com/office/powerpoint/2010/main" val="4038589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7DDB3F-123F-4591-942C-418DE5D67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Code Smell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73A97D7-67E0-46F8-A04C-C72B8BB81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1" latinLnBrk="1"/>
            <a:fld id="{A5476106-E57E-47AA-8FE6-6CFF599F3012}" type="slidenum">
              <a:rPr lang="en-US" altLang="ko-KR" smtClean="0"/>
              <a:pPr defTabSz="914401" latinLnBrk="1"/>
              <a:t>67</a:t>
            </a:fld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A3E3F25-4535-49DD-94E1-1AD2F23F4C0F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더 심오한 문제를 일으킬 가능성이 있는 프로그램 소스 코드의 특징</a:t>
            </a:r>
            <a:endParaRPr lang="en-US" altLang="ko-KR" dirty="0"/>
          </a:p>
          <a:p>
            <a:r>
              <a:rPr lang="ko-KR" altLang="en-US" dirty="0"/>
              <a:t>무엇이 코드 스멜인지 아닌지의 여부를 결정하는 일은 주관적인 것</a:t>
            </a:r>
            <a:endParaRPr lang="en-US" altLang="ko-KR" dirty="0"/>
          </a:p>
          <a:p>
            <a:r>
              <a:rPr lang="ko-KR" altLang="en-US" dirty="0"/>
              <a:t>언어와 개발자</a:t>
            </a:r>
            <a:r>
              <a:rPr lang="en-US" altLang="ko-KR" dirty="0"/>
              <a:t>, </a:t>
            </a:r>
            <a:r>
              <a:rPr lang="ko-KR" altLang="en-US" dirty="0"/>
              <a:t>개발 방법에 따라 다양</a:t>
            </a:r>
            <a:endParaRPr lang="en-US" altLang="ko-KR" dirty="0"/>
          </a:p>
          <a:p>
            <a:r>
              <a:rPr lang="ko-KR" altLang="en-US" dirty="0"/>
              <a:t>자동으로 특정한 종류의 코드 스멜을 확인하기 위한 도구들</a:t>
            </a:r>
            <a:endParaRPr lang="en-US" altLang="ko-KR" dirty="0"/>
          </a:p>
          <a:p>
            <a:pPr lvl="1"/>
            <a:r>
              <a:rPr lang="en-US" altLang="ko-KR" dirty="0"/>
              <a:t>CheckStyle, PMD, FindBugs</a:t>
            </a:r>
            <a:r>
              <a:rPr lang="ko-KR" altLang="en-US" dirty="0"/>
              <a:t> 등</a:t>
            </a:r>
          </a:p>
        </p:txBody>
      </p:sp>
      <p:pic>
        <p:nvPicPr>
          <p:cNvPr id="1028" name="Picture 4" descr="Code Smells and Refactoring">
            <a:extLst>
              <a:ext uri="{FF2B5EF4-FFF2-40B4-BE49-F238E27FC236}">
                <a16:creationId xmlns:a16="http://schemas.microsoft.com/office/drawing/2014/main" id="{A026E2D1-7162-4F46-BCF1-B9B14974E6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849297" y="2293621"/>
            <a:ext cx="4294703" cy="2637884"/>
          </a:xfrm>
          <a:prstGeom prst="rect">
            <a:avLst/>
          </a:prstGeom>
          <a:effectLst>
            <a:softEdge rad="381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506797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FE0E42F8-C74E-49D0-941A-E88DA5D4DC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8835"/>
          <a:stretch/>
        </p:blipFill>
        <p:spPr>
          <a:xfrm>
            <a:off x="3086401" y="1897380"/>
            <a:ext cx="6057599" cy="2932865"/>
          </a:xfrm>
          <a:prstGeom prst="rect">
            <a:avLst/>
          </a:prstGeom>
          <a:effectLst>
            <a:softEdge rad="254000"/>
          </a:effec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78177E40-0F2A-4508-80B4-F5CE6B60E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주석</a:t>
            </a:r>
            <a:r>
              <a:rPr lang="en-US" altLang="ko-KR" dirty="0"/>
              <a:t>(Comments)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842785B-3587-45A5-AF52-09603496B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76106-E57E-47AA-8FE6-6CFF599F3012}" type="slidenum">
              <a:rPr lang="en-US" altLang="ko-KR" smtClean="0"/>
              <a:pPr/>
              <a:t>68</a:t>
            </a:fld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8546DE4-407B-4662-A490-A9646E3ADE45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>
                <a:effectLst>
                  <a:glow rad="228600">
                    <a:schemeClr val="bg1">
                      <a:alpha val="90000"/>
                    </a:schemeClr>
                  </a:glow>
                </a:effectLst>
              </a:rPr>
              <a:t>주석을 써야 할 것 같은 생각이 들면</a:t>
            </a:r>
            <a:r>
              <a:rPr lang="en-US" altLang="ko-KR" dirty="0">
                <a:effectLst>
                  <a:glow rad="228600">
                    <a:schemeClr val="bg1">
                      <a:alpha val="90000"/>
                    </a:schemeClr>
                  </a:glow>
                </a:effectLst>
              </a:rPr>
              <a:t>, </a:t>
            </a:r>
            <a:r>
              <a:rPr lang="ko-KR" altLang="en-US" dirty="0">
                <a:effectLst>
                  <a:glow rad="228600">
                    <a:schemeClr val="bg1">
                      <a:alpha val="90000"/>
                    </a:schemeClr>
                  </a:glow>
                </a:effectLst>
              </a:rPr>
              <a:t>먼저 리팩토링 하여 주석이 불필요하도록 한다</a:t>
            </a:r>
            <a:r>
              <a:rPr lang="en-US" altLang="ko-KR" dirty="0">
                <a:effectLst>
                  <a:glow rad="228600">
                    <a:schemeClr val="bg1">
                      <a:alpha val="90000"/>
                    </a:schemeClr>
                  </a:glow>
                </a:effectLst>
              </a:rPr>
              <a:t>.</a:t>
            </a:r>
          </a:p>
          <a:p>
            <a:r>
              <a:rPr lang="ko-KR" altLang="en-US" dirty="0">
                <a:effectLst>
                  <a:glow rad="228600">
                    <a:schemeClr val="bg1">
                      <a:alpha val="90000"/>
                    </a:schemeClr>
                  </a:glow>
                </a:effectLst>
              </a:rPr>
              <a:t>주석을 사용하기 좋을 때는</a:t>
            </a:r>
            <a:r>
              <a:rPr lang="en-US" altLang="ko-KR" dirty="0">
                <a:effectLst>
                  <a:glow rad="228600">
                    <a:schemeClr val="bg1">
                      <a:alpha val="90000"/>
                    </a:schemeClr>
                  </a:glow>
                </a:effectLst>
              </a:rPr>
              <a:t>,</a:t>
            </a:r>
            <a:r>
              <a:rPr lang="ko-KR" altLang="en-US" dirty="0">
                <a:effectLst>
                  <a:glow rad="228600">
                    <a:schemeClr val="bg1">
                      <a:alpha val="90000"/>
                    </a:schemeClr>
                  </a:glow>
                </a:effectLst>
              </a:rPr>
              <a:t> 무엇을 해야 할지를 모를 때</a:t>
            </a:r>
          </a:p>
          <a:p>
            <a:r>
              <a:rPr lang="ko-KR" altLang="en-US" dirty="0">
                <a:effectLst>
                  <a:glow rad="228600">
                    <a:schemeClr val="bg1">
                      <a:alpha val="90000"/>
                    </a:schemeClr>
                  </a:glow>
                </a:effectLst>
              </a:rPr>
              <a:t>주석은 무엇이 진행되고 있는 지를 설명할 뿐이다</a:t>
            </a:r>
            <a:r>
              <a:rPr lang="en-US" altLang="ko-KR" dirty="0">
                <a:effectLst>
                  <a:glow rad="228600">
                    <a:schemeClr val="bg1">
                      <a:alpha val="90000"/>
                    </a:schemeClr>
                  </a:glow>
                </a:effectLst>
              </a:rPr>
              <a:t>.</a:t>
            </a:r>
          </a:p>
          <a:p>
            <a:r>
              <a:rPr lang="ko-KR" altLang="en-US" dirty="0">
                <a:effectLst>
                  <a:glow rad="228600">
                    <a:schemeClr val="bg1">
                      <a:alpha val="90000"/>
                    </a:schemeClr>
                  </a:glow>
                </a:effectLst>
              </a:rPr>
              <a:t>어떤 것을 왜 이렇게 했는지를 표시하는데 주석을 써도 좋다</a:t>
            </a:r>
            <a:r>
              <a:rPr lang="en-US" altLang="ko-KR" dirty="0">
                <a:effectLst>
                  <a:glow rad="228600">
                    <a:schemeClr val="bg1">
                      <a:alpha val="90000"/>
                    </a:schemeClr>
                  </a:glow>
                </a:effectLst>
              </a:rPr>
              <a:t>.</a:t>
            </a:r>
          </a:p>
          <a:p>
            <a:r>
              <a:rPr lang="ko-KR" altLang="en-US" dirty="0">
                <a:effectLst>
                  <a:glow rad="228600">
                    <a:schemeClr val="bg1">
                      <a:alpha val="90000"/>
                    </a:schemeClr>
                  </a:glow>
                </a:effectLst>
              </a:rPr>
              <a:t>특히 잊어버리기 쉬운 것을 표시할 때는 좋다</a:t>
            </a:r>
            <a:r>
              <a:rPr lang="en-US" altLang="ko-KR" dirty="0">
                <a:effectLst>
                  <a:glow rad="228600">
                    <a:schemeClr val="bg1">
                      <a:alpha val="90000"/>
                    </a:schemeClr>
                  </a:glow>
                </a:effectLst>
              </a:rPr>
              <a:t>.</a:t>
            </a:r>
          </a:p>
          <a:p>
            <a:endParaRPr lang="ko-KR" altLang="en-US" dirty="0">
              <a:effectLst>
                <a:glow rad="228600">
                  <a:schemeClr val="bg1">
                    <a:alpha val="9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2869582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A1464321-162C-4967-9601-8B03A51F5A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2933"/>
          <a:stretch/>
        </p:blipFill>
        <p:spPr>
          <a:xfrm>
            <a:off x="3912849" y="1706880"/>
            <a:ext cx="5231152" cy="3123365"/>
          </a:xfrm>
          <a:prstGeom prst="rect">
            <a:avLst/>
          </a:prstGeom>
          <a:effectLst>
            <a:softEdge rad="254000"/>
          </a:effec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5C6B0FBB-7EF3-4EC7-A92F-A8514BC15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가독성</a:t>
            </a:r>
            <a:r>
              <a:rPr lang="en-US" altLang="ko-KR" b="0" dirty="0"/>
              <a:t>(Readability)</a:t>
            </a:r>
            <a:endParaRPr lang="ko-KR" altLang="en-US" b="0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9771672-7105-4C8A-A09D-35BE099CE3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76106-E57E-47AA-8FE6-6CFF599F3012}" type="slidenum">
              <a:rPr lang="en-US" altLang="ko-KR" smtClean="0"/>
              <a:pPr/>
              <a:t>69</a:t>
            </a:fld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7C02460-5366-466A-A8D5-655758041D8B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>
                <a:effectLst>
                  <a:glow rad="228600">
                    <a:schemeClr val="bg1">
                      <a:alpha val="90000"/>
                    </a:schemeClr>
                  </a:glow>
                </a:effectLst>
              </a:rPr>
              <a:t>세로 밀집도</a:t>
            </a:r>
            <a:endParaRPr lang="en-US" altLang="ko-KR" dirty="0">
              <a:effectLst>
                <a:glow rad="228600">
                  <a:schemeClr val="bg1">
                    <a:alpha val="90000"/>
                  </a:schemeClr>
                </a:glow>
              </a:effectLst>
            </a:endParaRPr>
          </a:p>
          <a:p>
            <a:pPr lvl="1"/>
            <a:r>
              <a:rPr lang="ko-KR" altLang="en-US" dirty="0">
                <a:effectLst>
                  <a:glow rad="228600">
                    <a:schemeClr val="bg1">
                      <a:alpha val="90000"/>
                    </a:schemeClr>
                  </a:glow>
                </a:effectLst>
              </a:rPr>
              <a:t>생각과 생각 사이에 빈 행을 넣어 분리하라</a:t>
            </a:r>
            <a:r>
              <a:rPr lang="en-US" altLang="ko-KR" dirty="0">
                <a:effectLst>
                  <a:glow rad="228600">
                    <a:schemeClr val="bg1">
                      <a:alpha val="90000"/>
                    </a:schemeClr>
                  </a:glow>
                </a:effectLst>
              </a:rPr>
              <a:t>.</a:t>
            </a:r>
          </a:p>
          <a:p>
            <a:r>
              <a:rPr lang="ko-KR" altLang="en-US" dirty="0">
                <a:effectLst>
                  <a:glow rad="228600">
                    <a:schemeClr val="bg1">
                      <a:alpha val="90000"/>
                    </a:schemeClr>
                  </a:glow>
                </a:effectLst>
              </a:rPr>
              <a:t>수직 거리</a:t>
            </a:r>
            <a:endParaRPr lang="en-US" altLang="ko-KR" dirty="0">
              <a:effectLst>
                <a:glow rad="228600">
                  <a:schemeClr val="bg1">
                    <a:alpha val="90000"/>
                  </a:schemeClr>
                </a:glow>
              </a:effectLst>
            </a:endParaRPr>
          </a:p>
          <a:p>
            <a:pPr lvl="1"/>
            <a:r>
              <a:rPr lang="ko-KR" altLang="en-US" dirty="0">
                <a:effectLst>
                  <a:glow rad="228600">
                    <a:schemeClr val="bg1">
                      <a:alpha val="90000"/>
                    </a:schemeClr>
                  </a:glow>
                </a:effectLst>
              </a:rPr>
              <a:t>서로 밀접한 개념은 가까이 있어야 한다</a:t>
            </a:r>
            <a:r>
              <a:rPr lang="en-US" altLang="ko-KR" dirty="0">
                <a:effectLst>
                  <a:glow rad="228600">
                    <a:schemeClr val="bg1">
                      <a:alpha val="90000"/>
                    </a:schemeClr>
                  </a:glow>
                </a:effectLst>
              </a:rPr>
              <a:t>.</a:t>
            </a:r>
          </a:p>
          <a:p>
            <a:r>
              <a:rPr lang="ko-KR" altLang="en-US" dirty="0">
                <a:effectLst>
                  <a:glow rad="228600">
                    <a:schemeClr val="bg1">
                      <a:alpha val="90000"/>
                    </a:schemeClr>
                  </a:glow>
                </a:effectLst>
              </a:rPr>
              <a:t>가로 밀집도</a:t>
            </a:r>
            <a:endParaRPr lang="en-US" altLang="ko-KR" dirty="0">
              <a:effectLst>
                <a:glow rad="228600">
                  <a:schemeClr val="bg1">
                    <a:alpha val="90000"/>
                  </a:schemeClr>
                </a:glow>
              </a:effectLst>
            </a:endParaRPr>
          </a:p>
          <a:p>
            <a:pPr lvl="1"/>
            <a:r>
              <a:rPr lang="ko-KR" altLang="en-US" dirty="0">
                <a:effectLst>
                  <a:glow rad="228600">
                    <a:schemeClr val="bg1">
                      <a:alpha val="90000"/>
                    </a:schemeClr>
                  </a:glow>
                </a:effectLst>
              </a:rPr>
              <a:t>밀접한 개념은 붙여서</a:t>
            </a:r>
            <a:r>
              <a:rPr lang="en-US" altLang="ko-KR" dirty="0">
                <a:effectLst>
                  <a:glow rad="228600">
                    <a:schemeClr val="bg1">
                      <a:alpha val="90000"/>
                    </a:schemeClr>
                  </a:glow>
                </a:effectLst>
              </a:rPr>
              <a:t>, </a:t>
            </a:r>
            <a:r>
              <a:rPr lang="ko-KR" altLang="en-US" dirty="0">
                <a:effectLst>
                  <a:glow rad="228600">
                    <a:schemeClr val="bg1">
                      <a:alpha val="90000"/>
                    </a:schemeClr>
                  </a:glow>
                </a:effectLst>
              </a:rPr>
              <a:t>느슨한 개념은 띄어쓰기</a:t>
            </a:r>
            <a:r>
              <a:rPr lang="en-US" altLang="ko-KR" dirty="0">
                <a:effectLst>
                  <a:glow rad="228600">
                    <a:schemeClr val="bg1">
                      <a:alpha val="90000"/>
                    </a:schemeClr>
                  </a:glow>
                </a:effectLst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414241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562AFB0-981A-45FD-B6BB-FA130EC60F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4465" y="2341133"/>
            <a:ext cx="3349534" cy="2512151"/>
          </a:xfrm>
          <a:prstGeom prst="rect">
            <a:avLst/>
          </a:prstGeom>
          <a:effectLst>
            <a:softEdge rad="635000"/>
          </a:effectLst>
        </p:spPr>
      </p:pic>
      <p:sp>
        <p:nvSpPr>
          <p:cNvPr id="5" name="제목 4">
            <a:extLst>
              <a:ext uri="{FF2B5EF4-FFF2-40B4-BE49-F238E27FC236}">
                <a16:creationId xmlns:a16="http://schemas.microsoft.com/office/drawing/2014/main" id="{DC7E3033-7FA8-4F3B-A0F2-244927763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200" dirty="0"/>
              <a:t>좋은 프로그램이란</a:t>
            </a:r>
            <a:r>
              <a:rPr lang="en-US" altLang="ko-KR" sz="2200" dirty="0"/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9927234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6B0FBB-7EF3-4EC7-A92F-A8514BC15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가독성</a:t>
            </a:r>
            <a:r>
              <a:rPr lang="en-US" altLang="ko-KR" b="0" dirty="0"/>
              <a:t>(Readability)</a:t>
            </a:r>
            <a:endParaRPr lang="ko-KR" altLang="en-US" b="0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9771672-7105-4C8A-A09D-35BE099CE3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76106-E57E-47AA-8FE6-6CFF599F3012}" type="slidenum">
              <a:rPr lang="en-US" altLang="ko-KR" smtClean="0"/>
              <a:pPr/>
              <a:t>70</a:t>
            </a:fld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7C02460-5366-466A-A8D5-655758041D8B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변수 선언</a:t>
            </a:r>
            <a:endParaRPr lang="en-US" altLang="ko-KR" dirty="0"/>
          </a:p>
          <a:p>
            <a:pPr lvl="1"/>
            <a:r>
              <a:rPr lang="ko-KR" altLang="en-US" dirty="0"/>
              <a:t>최대한 가까운 곳에 선언하라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지역 변수는 사용하는 시점에 최대한 가까이 선언하라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인스턴스 변수는 클래스 맨 처음에 선언하고</a:t>
            </a:r>
            <a:r>
              <a:rPr lang="en-US" altLang="ko-KR" dirty="0"/>
              <a:t>, </a:t>
            </a:r>
            <a:r>
              <a:rPr lang="ko-KR" altLang="en-US" dirty="0"/>
              <a:t>중간에 선언하지 마라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073725D-12DC-42CD-A031-EDB496EFEC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2740" y="2242567"/>
            <a:ext cx="6271259" cy="2587679"/>
          </a:xfrm>
          <a:prstGeom prst="rect">
            <a:avLst/>
          </a:prstGeom>
          <a:effectLst>
            <a:softEdge rad="254000"/>
          </a:effec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235B50E-2128-4F70-83B9-147D8B2D496A}"/>
              </a:ext>
            </a:extLst>
          </p:cNvPr>
          <p:cNvSpPr/>
          <p:nvPr/>
        </p:nvSpPr>
        <p:spPr>
          <a:xfrm>
            <a:off x="3550920" y="2461260"/>
            <a:ext cx="5448300" cy="731520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0587716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C7F475FC-3782-45AA-A1ED-08BFDD35DB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0562"/>
          <a:stretch/>
        </p:blipFill>
        <p:spPr>
          <a:xfrm>
            <a:off x="4892040" y="2142266"/>
            <a:ext cx="4251959" cy="2687979"/>
          </a:xfrm>
          <a:prstGeom prst="rect">
            <a:avLst/>
          </a:prstGeom>
          <a:effectLst>
            <a:softEdge rad="254000"/>
          </a:effec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5C6B0FBB-7EF3-4EC7-A92F-A8514BC15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가독성</a:t>
            </a:r>
            <a:r>
              <a:rPr lang="en-US" altLang="ko-KR" b="0" dirty="0"/>
              <a:t>(Readability)</a:t>
            </a:r>
            <a:endParaRPr lang="ko-KR" altLang="en-US" b="0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9771672-7105-4C8A-A09D-35BE099CE3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76106-E57E-47AA-8FE6-6CFF599F3012}" type="slidenum">
              <a:rPr lang="en-US" altLang="ko-KR" smtClean="0"/>
              <a:pPr/>
              <a:t>71</a:t>
            </a:fld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7C02460-5366-466A-A8D5-655758041D8B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호출되는 순서대로 배치 시켜라</a:t>
            </a:r>
            <a:r>
              <a:rPr lang="en-US" altLang="ko-KR" dirty="0"/>
              <a:t>.</a:t>
            </a:r>
            <a:endParaRPr lang="ko-KR" altLang="en-US" dirty="0"/>
          </a:p>
          <a:p>
            <a:pPr lvl="1"/>
            <a:r>
              <a:rPr lang="ko-KR" altLang="en-US" dirty="0"/>
              <a:t>한 함수가 다른 함수를 호출한다면 두 함수는 세로로 가까이 배치한다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가능하다면 호출하는 함수를 호출되는 함수보다 먼저 배치한다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이렇게 배치하면 호출되는 함수를 찾기 쉽고 가독성이 높아진다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유사성이 높은 코드는 가까이 배치 시켜라</a:t>
            </a:r>
            <a:r>
              <a:rPr lang="en-US" altLang="ko-KR" dirty="0"/>
              <a:t>.</a:t>
            </a:r>
            <a:endParaRPr lang="ko-KR" altLang="en-US" dirty="0"/>
          </a:p>
          <a:p>
            <a:pPr lvl="1"/>
            <a:r>
              <a:rPr lang="ko-KR" altLang="en-US" dirty="0"/>
              <a:t>친화도가 높을수록 코드를 가까이 배치한다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비슷한 동작을 수행하는 함수들은 가까이 배치한다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42361823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AA512CBA-EB68-44B8-8559-1C1253E666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1376" y="1988820"/>
            <a:ext cx="7472624" cy="2841426"/>
          </a:xfrm>
          <a:prstGeom prst="rect">
            <a:avLst/>
          </a:prstGeom>
          <a:effectLst>
            <a:softEdge rad="254000"/>
          </a:effec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2A513DC2-B7D6-4569-B512-8A8BFE949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예외</a:t>
            </a:r>
            <a:r>
              <a:rPr lang="en-US" altLang="ko-KR" b="0" dirty="0"/>
              <a:t>(Exception)</a:t>
            </a:r>
            <a:endParaRPr lang="ko-KR" altLang="en-US" b="0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BF95DEF-38CF-4F4A-BCDE-DF82FEC80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1" latinLnBrk="1"/>
            <a:fld id="{A5476106-E57E-47AA-8FE6-6CFF599F3012}" type="slidenum">
              <a:rPr lang="en-US" altLang="ko-KR" smtClean="0"/>
              <a:pPr defTabSz="914401" latinLnBrk="1"/>
              <a:t>72</a:t>
            </a:fld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A6C72C2-6BE6-4318-BFCC-F2D21A9112F9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오류코드를 사용하기 보다는 예외를 던져라</a:t>
            </a:r>
            <a:r>
              <a:rPr lang="en-US" altLang="ko-KR" dirty="0"/>
              <a:t>.</a:t>
            </a:r>
            <a:endParaRPr lang="ko-KR" altLang="en-US" dirty="0"/>
          </a:p>
          <a:p>
            <a:r>
              <a:rPr lang="ko-KR" altLang="en-US" dirty="0"/>
              <a:t>오류코드를 사용하면 호출자 코드가 복잡해진다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오류코드가 변경되면 호출자 코드도 변경되어야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274981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ED389242-1E6E-4ECE-9AFE-74CDA2F7AC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3129" y="2301240"/>
            <a:ext cx="4860871" cy="2529005"/>
          </a:xfrm>
          <a:prstGeom prst="rect">
            <a:avLst/>
          </a:prstGeom>
          <a:effectLst>
            <a:softEdge rad="254000"/>
          </a:effec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63FC09E5-81FE-413F-9FBC-70E0CDA03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널</a:t>
            </a:r>
            <a:r>
              <a:rPr lang="en-US" altLang="ko-KR" b="0" dirty="0"/>
              <a:t>(Null)</a:t>
            </a:r>
            <a:endParaRPr lang="ko-KR" altLang="en-US" b="0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7B7B5C5-4542-456B-AE85-1C3E73572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1" latinLnBrk="1"/>
            <a:fld id="{A5476106-E57E-47AA-8FE6-6CFF599F3012}" type="slidenum">
              <a:rPr lang="en-US" altLang="ko-KR" smtClean="0"/>
              <a:pPr defTabSz="914401" latinLnBrk="1"/>
              <a:t>73</a:t>
            </a:fld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3FDB813-FC71-47AB-A80D-AF4111A3550A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/>
              <a:t>Null</a:t>
            </a:r>
            <a:r>
              <a:rPr lang="ko-KR" altLang="en-US" dirty="0"/>
              <a:t>로 함부로 초기화 하지 않는다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되도록이면 </a:t>
            </a:r>
            <a:r>
              <a:rPr lang="en-US" altLang="ko-KR" dirty="0"/>
              <a:t>Null</a:t>
            </a:r>
            <a:r>
              <a:rPr lang="ko-KR" altLang="en-US" dirty="0"/>
              <a:t>을 반환하거나 전달하지 말아라</a:t>
            </a:r>
            <a:r>
              <a:rPr lang="en-US" altLang="ko-KR" dirty="0"/>
              <a:t>.</a:t>
            </a:r>
            <a:endParaRPr lang="ko-KR" altLang="en-US" dirty="0"/>
          </a:p>
          <a:p>
            <a:pPr lvl="1"/>
            <a:r>
              <a:rPr lang="en-US" altLang="ko-KR" dirty="0"/>
              <a:t>Null</a:t>
            </a:r>
            <a:r>
              <a:rPr lang="ko-KR" altLang="en-US" dirty="0"/>
              <a:t>을 반환하는 습관을 가지지 말아라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Null</a:t>
            </a:r>
            <a:r>
              <a:rPr lang="ko-KR" altLang="en-US" dirty="0"/>
              <a:t>을 인수로 전달하지 마라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Null</a:t>
            </a:r>
            <a:r>
              <a:rPr lang="ko-KR" altLang="en-US" dirty="0"/>
              <a:t>을 반환하면 모든 코드가 </a:t>
            </a:r>
            <a:r>
              <a:rPr lang="en-US" altLang="ko-KR" dirty="0"/>
              <a:t>Null </a:t>
            </a:r>
            <a:r>
              <a:rPr lang="ko-KR" altLang="en-US" dirty="0"/>
              <a:t>확인으로 가득 차게 될 것이다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5407511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내용 개체 틀 4">
            <a:extLst>
              <a:ext uri="{FF2B5EF4-FFF2-40B4-BE49-F238E27FC236}">
                <a16:creationId xmlns:a16="http://schemas.microsoft.com/office/drawing/2014/main" id="{9710B6BF-F4F7-4C0F-99A7-5A86730AC5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1263"/>
          <a:stretch/>
        </p:blipFill>
        <p:spPr>
          <a:xfrm>
            <a:off x="4480560" y="1069901"/>
            <a:ext cx="4413439" cy="3713882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8F2E230-73F1-461B-A291-F8C6308700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중복된 코드</a:t>
            </a:r>
            <a:r>
              <a:rPr lang="en-US" altLang="ko-KR" b="0" dirty="0"/>
              <a:t>(Duplicated Code)</a:t>
            </a:r>
            <a:endParaRPr lang="ko-KR" altLang="en-US" b="0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53E7473-9000-4A15-9865-B31F1CD1DD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76106-E57E-47AA-8FE6-6CFF599F3012}" type="slidenum">
              <a:rPr lang="en-US" altLang="ko-KR" smtClean="0"/>
              <a:pPr/>
              <a:t>74</a:t>
            </a:fld>
            <a:endParaRPr lang="ko-KR" altLang="en-US" dirty="0"/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C5571724-B96B-4EF2-9802-1DAC6E4ACAB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50001" y="535783"/>
            <a:ext cx="8643998" cy="4248000"/>
          </a:xfrm>
        </p:spPr>
        <p:txBody>
          <a:bodyPr/>
          <a:lstStyle/>
          <a:p>
            <a:r>
              <a:rPr lang="ko-KR" altLang="en-US" dirty="0">
                <a:effectLst>
                  <a:glow rad="228600">
                    <a:schemeClr val="bg1">
                      <a:alpha val="90000"/>
                    </a:schemeClr>
                  </a:glow>
                </a:effectLst>
              </a:rPr>
              <a:t>한 클래스의 서로 다른 두 메소드 안에 같은 코드 </a:t>
            </a:r>
            <a:r>
              <a:rPr lang="en-US" altLang="ko-KR" sz="1200" b="0" dirty="0">
                <a:solidFill>
                  <a:schemeClr val="bg1">
                    <a:lumMod val="50000"/>
                  </a:schemeClr>
                </a:solidFill>
                <a:effectLst>
                  <a:glow rad="228600">
                    <a:schemeClr val="bg1">
                      <a:alpha val="90000"/>
                    </a:schemeClr>
                  </a:glow>
                </a:effectLst>
              </a:rPr>
              <a:t>Extract Method</a:t>
            </a:r>
            <a:endParaRPr lang="en-US" altLang="ko-KR" b="0" dirty="0">
              <a:solidFill>
                <a:schemeClr val="bg1">
                  <a:lumMod val="50000"/>
                </a:schemeClr>
              </a:solidFill>
              <a:effectLst>
                <a:glow rad="228600">
                  <a:schemeClr val="bg1">
                    <a:alpha val="90000"/>
                  </a:schemeClr>
                </a:glow>
              </a:effectLst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C449D07-F774-4879-B1F0-AB1429353FA1}"/>
              </a:ext>
            </a:extLst>
          </p:cNvPr>
          <p:cNvSpPr/>
          <p:nvPr/>
        </p:nvSpPr>
        <p:spPr>
          <a:xfrm>
            <a:off x="4701540" y="1417320"/>
            <a:ext cx="4122420" cy="563880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DB29C9A-AE70-4438-85AB-A4A2BA6C824B}"/>
              </a:ext>
            </a:extLst>
          </p:cNvPr>
          <p:cNvSpPr/>
          <p:nvPr/>
        </p:nvSpPr>
        <p:spPr>
          <a:xfrm>
            <a:off x="4701540" y="3829759"/>
            <a:ext cx="4122420" cy="563880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6775134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내용 개체 틀 4">
            <a:extLst>
              <a:ext uri="{FF2B5EF4-FFF2-40B4-BE49-F238E27FC236}">
                <a16:creationId xmlns:a16="http://schemas.microsoft.com/office/drawing/2014/main" id="{AB22A1A6-0D4C-4AC3-ACFA-E3A573F709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1263"/>
          <a:stretch/>
        </p:blipFill>
        <p:spPr>
          <a:xfrm>
            <a:off x="4480560" y="1069901"/>
            <a:ext cx="4413439" cy="3713882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269BFC75-986C-4A06-A45F-6A439C32E52F}"/>
              </a:ext>
            </a:extLst>
          </p:cNvPr>
          <p:cNvSpPr/>
          <p:nvPr/>
        </p:nvSpPr>
        <p:spPr>
          <a:xfrm>
            <a:off x="4701540" y="1417320"/>
            <a:ext cx="4122420" cy="563880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F28E33D-863D-4053-AE31-0E7AE9D1994E}"/>
              </a:ext>
            </a:extLst>
          </p:cNvPr>
          <p:cNvSpPr/>
          <p:nvPr/>
        </p:nvSpPr>
        <p:spPr>
          <a:xfrm>
            <a:off x="4701540" y="3829759"/>
            <a:ext cx="4122420" cy="563880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8F2E230-73F1-461B-A291-F8C6308700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중복된 코드</a:t>
            </a:r>
            <a:r>
              <a:rPr lang="en-US" altLang="ko-KR" b="0" dirty="0"/>
              <a:t>(Duplicated Code)</a:t>
            </a:r>
            <a:endParaRPr lang="ko-KR" altLang="en-US" b="0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53E7473-9000-4A15-9865-B31F1CD1DD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76106-E57E-47AA-8FE6-6CFF599F3012}" type="slidenum">
              <a:rPr lang="en-US" altLang="ko-KR" smtClean="0"/>
              <a:pPr/>
              <a:t>75</a:t>
            </a:fld>
            <a:endParaRPr lang="ko-KR" altLang="en-US" dirty="0"/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C5571724-B96B-4EF2-9802-1DAC6E4ACAB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50001" y="535783"/>
            <a:ext cx="8643998" cy="4248000"/>
          </a:xfrm>
        </p:spPr>
        <p:txBody>
          <a:bodyPr/>
          <a:lstStyle/>
          <a:p>
            <a:r>
              <a:rPr lang="ko-KR" altLang="en-US" dirty="0">
                <a:effectLst>
                  <a:glow rad="228600">
                    <a:schemeClr val="bg1">
                      <a:alpha val="90000"/>
                    </a:schemeClr>
                  </a:glow>
                </a:effectLst>
              </a:rPr>
              <a:t>한 클래스의 서로 다른 두 메소드 안에 같은 코드 </a:t>
            </a:r>
            <a:r>
              <a:rPr lang="en-US" altLang="ko-KR" sz="1200" b="0" dirty="0">
                <a:solidFill>
                  <a:schemeClr val="bg1">
                    <a:lumMod val="50000"/>
                  </a:schemeClr>
                </a:solidFill>
                <a:effectLst>
                  <a:glow rad="228600">
                    <a:schemeClr val="bg1">
                      <a:alpha val="90000"/>
                    </a:schemeClr>
                  </a:glow>
                </a:effectLst>
              </a:rPr>
              <a:t>Extract Method</a:t>
            </a:r>
            <a:endParaRPr lang="en-US" altLang="ko-KR" b="0" dirty="0">
              <a:solidFill>
                <a:schemeClr val="bg1">
                  <a:lumMod val="50000"/>
                </a:schemeClr>
              </a:solidFill>
              <a:effectLst>
                <a:glow rad="228600">
                  <a:schemeClr val="bg1">
                    <a:alpha val="90000"/>
                  </a:schemeClr>
                </a:glow>
              </a:effectLst>
            </a:endParaRPr>
          </a:p>
          <a:p>
            <a:r>
              <a:rPr lang="ko-KR" altLang="en-US" dirty="0">
                <a:effectLst>
                  <a:glow rad="228600">
                    <a:schemeClr val="bg1">
                      <a:alpha val="90000"/>
                    </a:schemeClr>
                  </a:glow>
                </a:effectLst>
              </a:rPr>
              <a:t>동일한 수퍼클래스를 갖는 두 서브클래스에서 같은 코드 </a:t>
            </a:r>
            <a:r>
              <a:rPr lang="en-US" altLang="ko-KR" sz="1200" b="0" dirty="0">
                <a:solidFill>
                  <a:schemeClr val="bg1">
                    <a:lumMod val="50000"/>
                  </a:schemeClr>
                </a:solidFill>
                <a:effectLst>
                  <a:glow rad="228600">
                    <a:schemeClr val="bg1">
                      <a:alpha val="90000"/>
                    </a:schemeClr>
                  </a:glow>
                </a:effectLst>
              </a:rPr>
              <a:t>Extract Method, Pull Up Method</a:t>
            </a:r>
            <a:endParaRPr lang="en-US" altLang="ko-KR" b="0" dirty="0">
              <a:solidFill>
                <a:schemeClr val="bg1">
                  <a:lumMod val="50000"/>
                </a:schemeClr>
              </a:solidFill>
              <a:effectLst>
                <a:glow rad="228600">
                  <a:schemeClr val="bg1">
                    <a:alpha val="90000"/>
                  </a:schemeClr>
                </a:glow>
              </a:effectLst>
            </a:endParaRPr>
          </a:p>
          <a:p>
            <a:r>
              <a:rPr lang="ko-KR" altLang="en-US" dirty="0">
                <a:effectLst>
                  <a:glow rad="228600">
                    <a:schemeClr val="bg1">
                      <a:alpha val="90000"/>
                    </a:schemeClr>
                  </a:glow>
                </a:effectLst>
              </a:rPr>
              <a:t>만약 코드가 비슷하기는 하지만 같지는 않다면</a:t>
            </a:r>
            <a:r>
              <a:rPr lang="en-US" altLang="ko-KR" dirty="0">
                <a:effectLst>
                  <a:glow rad="228600">
                    <a:schemeClr val="bg1">
                      <a:alpha val="90000"/>
                    </a:schemeClr>
                  </a:glow>
                </a:effectLst>
              </a:rPr>
              <a:t>, </a:t>
            </a:r>
            <a:r>
              <a:rPr lang="ko-KR" altLang="en-US" dirty="0">
                <a:effectLst>
                  <a:glow rad="228600">
                    <a:schemeClr val="bg1">
                      <a:alpha val="90000"/>
                    </a:schemeClr>
                  </a:glow>
                </a:effectLst>
              </a:rPr>
              <a:t>비슷한 부분과 다른 부분을 분리한다</a:t>
            </a:r>
            <a:r>
              <a:rPr lang="en-US" altLang="ko-KR" dirty="0">
                <a:effectLst>
                  <a:glow rad="228600">
                    <a:schemeClr val="bg1">
                      <a:alpha val="90000"/>
                    </a:schemeClr>
                  </a:glow>
                </a:effectLst>
              </a:rPr>
              <a:t>. </a:t>
            </a:r>
            <a:r>
              <a:rPr lang="en-US" altLang="ko-KR" sz="1200" b="0" dirty="0">
                <a:solidFill>
                  <a:schemeClr val="bg1">
                    <a:lumMod val="50000"/>
                  </a:schemeClr>
                </a:solidFill>
                <a:effectLst>
                  <a:glow rad="228600">
                    <a:schemeClr val="bg1">
                      <a:alpha val="90000"/>
                    </a:schemeClr>
                  </a:glow>
                </a:effectLst>
              </a:rPr>
              <a:t>Extract Method, Form Template Method</a:t>
            </a:r>
          </a:p>
          <a:p>
            <a:r>
              <a:rPr lang="ko-KR" altLang="en-US" dirty="0">
                <a:effectLst>
                  <a:glow rad="228600">
                    <a:schemeClr val="bg1">
                      <a:alpha val="90000"/>
                    </a:schemeClr>
                  </a:glow>
                </a:effectLst>
              </a:rPr>
              <a:t>메소드 들이 같은 작업을 하지만 다른 알고리즘을 사용한다면</a:t>
            </a:r>
            <a:r>
              <a:rPr lang="en-US" altLang="ko-KR" dirty="0">
                <a:effectLst>
                  <a:glow rad="228600">
                    <a:schemeClr val="bg1">
                      <a:alpha val="90000"/>
                    </a:schemeClr>
                  </a:glow>
                </a:effectLst>
              </a:rPr>
              <a:t>, </a:t>
            </a:r>
            <a:r>
              <a:rPr lang="ko-KR" altLang="en-US" dirty="0">
                <a:effectLst>
                  <a:glow rad="228600">
                    <a:schemeClr val="bg1">
                      <a:alpha val="90000"/>
                    </a:schemeClr>
                  </a:glow>
                </a:effectLst>
              </a:rPr>
              <a:t>두 알고리즘 중 더 명확한 것을 선택 </a:t>
            </a:r>
            <a:r>
              <a:rPr lang="en-US" altLang="ko-KR" sz="1200" b="0" dirty="0">
                <a:solidFill>
                  <a:schemeClr val="bg1">
                    <a:lumMod val="50000"/>
                  </a:schemeClr>
                </a:solidFill>
                <a:effectLst>
                  <a:glow rad="228600">
                    <a:schemeClr val="bg1">
                      <a:alpha val="90000"/>
                    </a:schemeClr>
                  </a:glow>
                </a:effectLst>
              </a:rPr>
              <a:t>Substitute Algorithm</a:t>
            </a:r>
            <a:endParaRPr lang="en-US" altLang="ko-KR" b="0" dirty="0">
              <a:solidFill>
                <a:schemeClr val="bg1">
                  <a:lumMod val="50000"/>
                </a:schemeClr>
              </a:solidFill>
              <a:effectLst>
                <a:glow rad="228600">
                  <a:schemeClr val="bg1">
                    <a:alpha val="90000"/>
                  </a:schemeClr>
                </a:glow>
              </a:effectLst>
            </a:endParaRPr>
          </a:p>
          <a:p>
            <a:r>
              <a:rPr lang="ko-KR" altLang="en-US" dirty="0">
                <a:effectLst>
                  <a:glow rad="228600">
                    <a:schemeClr val="bg1">
                      <a:alpha val="90000"/>
                    </a:schemeClr>
                  </a:glow>
                </a:effectLst>
              </a:rPr>
              <a:t>서로 관계없는 두 클래스에서 중복된 코드가 사용 </a:t>
            </a:r>
            <a:r>
              <a:rPr lang="en-US" altLang="ko-KR" sz="1200" b="0" dirty="0">
                <a:solidFill>
                  <a:schemeClr val="bg1">
                    <a:lumMod val="50000"/>
                  </a:schemeClr>
                </a:solidFill>
                <a:effectLst>
                  <a:glow rad="228600">
                    <a:schemeClr val="bg1">
                      <a:alpha val="90000"/>
                    </a:schemeClr>
                  </a:glow>
                </a:effectLst>
              </a:rPr>
              <a:t>Extract Class</a:t>
            </a:r>
            <a:endParaRPr lang="ko-KR" altLang="en-US" b="0" dirty="0">
              <a:solidFill>
                <a:schemeClr val="bg1">
                  <a:lumMod val="50000"/>
                </a:schemeClr>
              </a:solidFill>
              <a:effectLst>
                <a:glow rad="228600">
                  <a:schemeClr val="bg1">
                    <a:alpha val="9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717152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46C6DFB-077A-43E2-8C04-2EFFF52565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1579" y="535783"/>
            <a:ext cx="3872419" cy="4267878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8F2E230-73F1-461B-A291-F8C6308700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긴 메소드</a:t>
            </a:r>
            <a:r>
              <a:rPr lang="en-US" altLang="ko-KR" b="0" dirty="0"/>
              <a:t>(Long Method)</a:t>
            </a:r>
            <a:endParaRPr lang="ko-KR" altLang="en-US" b="0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53E7473-9000-4A15-9865-B31F1CD1DD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76106-E57E-47AA-8FE6-6CFF599F3012}" type="slidenum">
              <a:rPr lang="en-US" altLang="ko-KR" smtClean="0"/>
              <a:pPr/>
              <a:t>76</a:t>
            </a:fld>
            <a:endParaRPr lang="ko-KR" altLang="en-US" dirty="0"/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C5571724-B96B-4EF2-9802-1DAC6E4ACAB8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>
                <a:effectLst>
                  <a:glow rad="482600">
                    <a:schemeClr val="bg1">
                      <a:alpha val="90000"/>
                    </a:schemeClr>
                  </a:glow>
                </a:effectLst>
              </a:rPr>
              <a:t>메소드를 분해하는데 훨씬 더 공격적이어야 한다</a:t>
            </a:r>
            <a:r>
              <a:rPr lang="en-US" altLang="ko-KR" dirty="0">
                <a:effectLst>
                  <a:glow rad="482600">
                    <a:schemeClr val="bg1">
                      <a:alpha val="90000"/>
                    </a:schemeClr>
                  </a:glow>
                </a:effectLst>
              </a:rPr>
              <a:t>. </a:t>
            </a:r>
            <a:r>
              <a:rPr lang="ko-KR" altLang="en-US" dirty="0">
                <a:effectLst>
                  <a:glow rad="482600">
                    <a:schemeClr val="bg1">
                      <a:alpha val="90000"/>
                    </a:schemeClr>
                  </a:glow>
                </a:effectLst>
              </a:rPr>
              <a:t>우리가 따르는 방법은</a:t>
            </a:r>
            <a:r>
              <a:rPr lang="en-US" altLang="ko-KR" dirty="0">
                <a:effectLst>
                  <a:glow rad="482600">
                    <a:schemeClr val="bg1">
                      <a:alpha val="90000"/>
                    </a:schemeClr>
                  </a:glow>
                </a:effectLst>
              </a:rPr>
              <a:t>, </a:t>
            </a:r>
            <a:r>
              <a:rPr lang="ko-KR" altLang="en-US" dirty="0">
                <a:effectLst>
                  <a:glow rad="482600">
                    <a:schemeClr val="bg1">
                      <a:alpha val="90000"/>
                    </a:schemeClr>
                  </a:glow>
                </a:effectLst>
              </a:rPr>
              <a:t>어떤 것에 대한 주석을 달아야 할 필요를 느낄 때마다 대신 메소드를 작성한다</a:t>
            </a:r>
            <a:r>
              <a:rPr lang="en-US" altLang="ko-KR" dirty="0">
                <a:effectLst>
                  <a:glow rad="482600">
                    <a:schemeClr val="bg1">
                      <a:alpha val="90000"/>
                    </a:schemeClr>
                  </a:glow>
                </a:effectLst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6926634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46C6DFB-077A-43E2-8C04-2EFFF52565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1579" y="535783"/>
            <a:ext cx="3872419" cy="4267878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8F2E230-73F1-461B-A291-F8C6308700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긴 메소드</a:t>
            </a:r>
            <a:r>
              <a:rPr lang="en-US" altLang="ko-KR" b="0" dirty="0"/>
              <a:t>(Long Method)</a:t>
            </a:r>
            <a:endParaRPr lang="ko-KR" altLang="en-US" b="0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53E7473-9000-4A15-9865-B31F1CD1DD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76106-E57E-47AA-8FE6-6CFF599F3012}" type="slidenum">
              <a:rPr lang="en-US" altLang="ko-KR" smtClean="0"/>
              <a:pPr/>
              <a:t>77</a:t>
            </a:fld>
            <a:endParaRPr lang="ko-KR" altLang="en-US" dirty="0"/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C5571724-B96B-4EF2-9802-1DAC6E4ACAB8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>
                <a:effectLst>
                  <a:glow rad="482600">
                    <a:schemeClr val="bg1">
                      <a:alpha val="90000"/>
                    </a:schemeClr>
                  </a:glow>
                </a:effectLst>
              </a:rPr>
              <a:t>메소드를 분해하는데 훨씬 더 공격적이어야 한다</a:t>
            </a:r>
            <a:r>
              <a:rPr lang="en-US" altLang="ko-KR" dirty="0">
                <a:effectLst>
                  <a:glow rad="482600">
                    <a:schemeClr val="bg1">
                      <a:alpha val="90000"/>
                    </a:schemeClr>
                  </a:glow>
                </a:effectLst>
              </a:rPr>
              <a:t>. </a:t>
            </a:r>
            <a:r>
              <a:rPr lang="ko-KR" altLang="en-US" dirty="0">
                <a:effectLst>
                  <a:glow rad="482600">
                    <a:schemeClr val="bg1">
                      <a:alpha val="90000"/>
                    </a:schemeClr>
                  </a:glow>
                </a:effectLst>
              </a:rPr>
              <a:t>우리가 따르는 방법은</a:t>
            </a:r>
            <a:r>
              <a:rPr lang="en-US" altLang="ko-KR" dirty="0">
                <a:effectLst>
                  <a:glow rad="482600">
                    <a:schemeClr val="bg1">
                      <a:alpha val="90000"/>
                    </a:schemeClr>
                  </a:glow>
                </a:effectLst>
              </a:rPr>
              <a:t>, </a:t>
            </a:r>
            <a:r>
              <a:rPr lang="ko-KR" altLang="en-US" dirty="0">
                <a:effectLst>
                  <a:glow rad="482600">
                    <a:schemeClr val="bg1">
                      <a:alpha val="90000"/>
                    </a:schemeClr>
                  </a:glow>
                </a:effectLst>
              </a:rPr>
              <a:t>어떤 것에 대한 주석을 달아야 할 필요를 느낄 때마다 대신 메소드를 작성한다</a:t>
            </a:r>
            <a:r>
              <a:rPr lang="en-US" altLang="ko-KR" dirty="0">
                <a:effectLst>
                  <a:glow rad="482600">
                    <a:schemeClr val="bg1">
                      <a:alpha val="90000"/>
                    </a:schemeClr>
                  </a:glow>
                </a:effectLst>
              </a:rPr>
              <a:t>.</a:t>
            </a:r>
          </a:p>
          <a:p>
            <a:r>
              <a:rPr lang="ko-KR" altLang="en-US" dirty="0">
                <a:effectLst>
                  <a:glow rad="482600">
                    <a:schemeClr val="bg1">
                      <a:alpha val="90000"/>
                    </a:schemeClr>
                  </a:glow>
                </a:effectLst>
              </a:rPr>
              <a:t>메소드의 길이를 줄이기 위해 </a:t>
            </a:r>
            <a:r>
              <a:rPr lang="en-US" altLang="ko-KR" sz="1200" b="0" dirty="0">
                <a:solidFill>
                  <a:schemeClr val="bg1">
                    <a:lumMod val="50000"/>
                  </a:schemeClr>
                </a:solidFill>
                <a:effectLst>
                  <a:glow rad="482600">
                    <a:schemeClr val="bg1">
                      <a:alpha val="90000"/>
                    </a:schemeClr>
                  </a:glow>
                </a:effectLst>
              </a:rPr>
              <a:t>Extract Method</a:t>
            </a:r>
          </a:p>
          <a:p>
            <a:r>
              <a:rPr lang="ko-KR" altLang="en-US" dirty="0">
                <a:effectLst>
                  <a:glow rad="482600">
                    <a:schemeClr val="bg1">
                      <a:alpha val="90000"/>
                    </a:schemeClr>
                  </a:glow>
                </a:effectLst>
              </a:rPr>
              <a:t>메소드에 파라미터와 임시변수가 많다면</a:t>
            </a:r>
            <a:r>
              <a:rPr lang="en-US" altLang="ko-KR" dirty="0">
                <a:effectLst>
                  <a:glow rad="482600">
                    <a:schemeClr val="bg1">
                      <a:alpha val="90000"/>
                    </a:schemeClr>
                  </a:glow>
                </a:effectLst>
              </a:rPr>
              <a:t> </a:t>
            </a:r>
            <a:r>
              <a:rPr lang="en-US" altLang="ko-KR" sz="1200" b="0" dirty="0">
                <a:solidFill>
                  <a:schemeClr val="bg1">
                    <a:lumMod val="50000"/>
                  </a:schemeClr>
                </a:solidFill>
                <a:effectLst>
                  <a:glow rad="482600">
                    <a:schemeClr val="bg1">
                      <a:alpha val="90000"/>
                    </a:schemeClr>
                  </a:glow>
                </a:effectLst>
              </a:rPr>
              <a:t>Replace Temp with Query, Introduce Parameter Object, Preserve Whole Object</a:t>
            </a:r>
            <a:endParaRPr lang="en-US" altLang="ko-KR" b="0" dirty="0">
              <a:solidFill>
                <a:schemeClr val="bg1">
                  <a:lumMod val="50000"/>
                </a:schemeClr>
              </a:solidFill>
              <a:effectLst>
                <a:glow rad="482600">
                  <a:schemeClr val="bg1">
                    <a:alpha val="90000"/>
                  </a:schemeClr>
                </a:glow>
              </a:effectLst>
            </a:endParaRPr>
          </a:p>
          <a:p>
            <a:r>
              <a:rPr lang="ko-KR" altLang="en-US" dirty="0">
                <a:effectLst>
                  <a:glow rad="482600">
                    <a:schemeClr val="bg1">
                      <a:alpha val="90000"/>
                    </a:schemeClr>
                  </a:glow>
                </a:effectLst>
              </a:rPr>
              <a:t>노력했지만 여전히 임시변수와 파라미터가 많다면 </a:t>
            </a:r>
            <a:r>
              <a:rPr lang="en-US" altLang="ko-KR" sz="1200" b="0" dirty="0">
                <a:solidFill>
                  <a:schemeClr val="bg1">
                    <a:lumMod val="50000"/>
                  </a:schemeClr>
                </a:solidFill>
                <a:effectLst>
                  <a:glow rad="482600">
                    <a:schemeClr val="bg1">
                      <a:alpha val="90000"/>
                    </a:schemeClr>
                  </a:glow>
                </a:effectLst>
              </a:rPr>
              <a:t>Replace Method with Method Object</a:t>
            </a:r>
            <a:endParaRPr lang="en-US" altLang="ko-KR" b="0" dirty="0">
              <a:solidFill>
                <a:schemeClr val="bg1">
                  <a:lumMod val="50000"/>
                </a:schemeClr>
              </a:solidFill>
              <a:effectLst>
                <a:glow rad="482600">
                  <a:schemeClr val="bg1">
                    <a:alpha val="90000"/>
                  </a:schemeClr>
                </a:glow>
              </a:effectLst>
            </a:endParaRPr>
          </a:p>
          <a:p>
            <a:r>
              <a:rPr lang="ko-KR" altLang="en-US" dirty="0">
                <a:effectLst>
                  <a:glow rad="482600">
                    <a:schemeClr val="bg1">
                      <a:alpha val="90000"/>
                    </a:schemeClr>
                  </a:glow>
                </a:effectLst>
              </a:rPr>
              <a:t>조건문</a:t>
            </a:r>
            <a:r>
              <a:rPr lang="en-US" altLang="ko-KR" dirty="0">
                <a:effectLst>
                  <a:glow rad="482600">
                    <a:schemeClr val="bg1">
                      <a:alpha val="90000"/>
                    </a:schemeClr>
                  </a:glow>
                </a:effectLst>
              </a:rPr>
              <a:t>(If)</a:t>
            </a:r>
            <a:r>
              <a:rPr lang="ko-KR" altLang="en-US" dirty="0">
                <a:effectLst>
                  <a:glow rad="482600">
                    <a:schemeClr val="bg1">
                      <a:alpha val="90000"/>
                    </a:schemeClr>
                  </a:glow>
                </a:effectLst>
              </a:rPr>
              <a:t>과 루프</a:t>
            </a:r>
            <a:r>
              <a:rPr lang="en-US" altLang="ko-KR" dirty="0">
                <a:effectLst>
                  <a:glow rad="482600">
                    <a:schemeClr val="bg1">
                      <a:alpha val="90000"/>
                    </a:schemeClr>
                  </a:glow>
                </a:effectLst>
              </a:rPr>
              <a:t>(For)</a:t>
            </a:r>
            <a:r>
              <a:rPr lang="ko-KR" altLang="en-US" dirty="0">
                <a:effectLst>
                  <a:glow rad="482600">
                    <a:schemeClr val="bg1">
                      <a:alpha val="90000"/>
                    </a:schemeClr>
                  </a:glow>
                </a:effectLst>
              </a:rPr>
              <a:t> 또한 메소드 추출이 필요하다는 신호를 준다 </a:t>
            </a:r>
            <a:r>
              <a:rPr lang="en-US" altLang="ko-KR" sz="1200" b="0" dirty="0">
                <a:solidFill>
                  <a:schemeClr val="bg1">
                    <a:lumMod val="50000"/>
                  </a:schemeClr>
                </a:solidFill>
                <a:effectLst>
                  <a:glow rad="482600">
                    <a:schemeClr val="bg1">
                      <a:alpha val="90000"/>
                    </a:schemeClr>
                  </a:glow>
                </a:effectLst>
              </a:rPr>
              <a:t>Decompose Conditional</a:t>
            </a:r>
            <a:endParaRPr lang="en-US" altLang="ko-KR" b="0" dirty="0">
              <a:solidFill>
                <a:schemeClr val="bg1">
                  <a:lumMod val="50000"/>
                </a:schemeClr>
              </a:solidFill>
              <a:effectLst>
                <a:glow rad="482600">
                  <a:schemeClr val="bg1">
                    <a:alpha val="9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9022858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1735D57-012E-4A6D-BE47-0B4AA869B3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2402" y="1798320"/>
            <a:ext cx="5121598" cy="3031925"/>
          </a:xfrm>
          <a:prstGeom prst="rect">
            <a:avLst/>
          </a:prstGeom>
          <a:effectLst>
            <a:softEdge rad="254000"/>
          </a:effec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48018A92-1CFA-4EE2-A682-B57D84A0D0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거대한 클래스</a:t>
            </a:r>
            <a:r>
              <a:rPr lang="en-US" altLang="ko-KR" b="0" dirty="0"/>
              <a:t>(Large Class)</a:t>
            </a:r>
            <a:endParaRPr lang="ko-KR" altLang="en-US" b="0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ED6A2BE-D92C-4215-AF9C-9DED7A6F6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1" latinLnBrk="1"/>
            <a:fld id="{A5476106-E57E-47AA-8FE6-6CFF599F3012}" type="slidenum">
              <a:rPr lang="en-US" altLang="ko-KR" smtClean="0"/>
              <a:pPr defTabSz="914401" latinLnBrk="1"/>
              <a:t>78</a:t>
            </a:fld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E04A22F-ED2A-4B8A-8C3A-BBE3DD247D6A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>
                <a:effectLst>
                  <a:glow rad="228600">
                    <a:schemeClr val="bg1">
                      <a:alpha val="90000"/>
                    </a:schemeClr>
                  </a:glow>
                </a:effectLst>
              </a:rPr>
              <a:t>클래스가 지나치게 많은 인스턴스 변수를 갖는 경우 </a:t>
            </a:r>
            <a:r>
              <a:rPr lang="en-US" altLang="ko-KR" sz="1200" b="0" dirty="0">
                <a:solidFill>
                  <a:schemeClr val="bg1">
                    <a:lumMod val="50000"/>
                  </a:schemeClr>
                </a:solidFill>
                <a:effectLst>
                  <a:glow rad="228600">
                    <a:schemeClr val="bg1">
                      <a:alpha val="90000"/>
                    </a:schemeClr>
                  </a:glow>
                </a:effectLst>
              </a:rPr>
              <a:t>Extract Class</a:t>
            </a:r>
          </a:p>
        </p:txBody>
      </p:sp>
    </p:spTree>
    <p:extLst>
      <p:ext uri="{BB962C8B-B14F-4D97-AF65-F5344CB8AC3E}">
        <p14:creationId xmlns:p14="http://schemas.microsoft.com/office/powerpoint/2010/main" val="130077161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A998BF07-93D5-4FAA-809B-1411C1E5F8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2402" y="1798320"/>
            <a:ext cx="5121598" cy="3031925"/>
          </a:xfrm>
          <a:prstGeom prst="rect">
            <a:avLst/>
          </a:prstGeom>
          <a:effectLst>
            <a:softEdge rad="254000"/>
          </a:effec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48018A92-1CFA-4EE2-A682-B57D84A0D0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거대한 클래스</a:t>
            </a:r>
            <a:r>
              <a:rPr lang="en-US" altLang="ko-KR" b="0" dirty="0"/>
              <a:t>(Large Class)</a:t>
            </a:r>
            <a:endParaRPr lang="ko-KR" altLang="en-US" b="0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ED6A2BE-D92C-4215-AF9C-9DED7A6F6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1" latinLnBrk="1"/>
            <a:fld id="{A5476106-E57E-47AA-8FE6-6CFF599F3012}" type="slidenum">
              <a:rPr lang="en-US" altLang="ko-KR" smtClean="0"/>
              <a:pPr defTabSz="914401" latinLnBrk="1"/>
              <a:t>79</a:t>
            </a:fld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E04A22F-ED2A-4B8A-8C3A-BBE3DD247D6A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>
                <a:effectLst>
                  <a:glow rad="482600">
                    <a:schemeClr val="bg1"/>
                  </a:glow>
                </a:effectLst>
              </a:rPr>
              <a:t>클래스가 지나치게 많은 인스턴스 변수를 갖는 경우 </a:t>
            </a:r>
            <a:r>
              <a:rPr lang="en-US" altLang="ko-KR" sz="1200" b="0" dirty="0">
                <a:solidFill>
                  <a:schemeClr val="bg1">
                    <a:lumMod val="50000"/>
                  </a:schemeClr>
                </a:solidFill>
                <a:effectLst>
                  <a:glow rad="482600">
                    <a:schemeClr val="bg1"/>
                  </a:glow>
                </a:effectLst>
              </a:rPr>
              <a:t>Extract Class</a:t>
            </a:r>
          </a:p>
          <a:p>
            <a:r>
              <a:rPr lang="ko-KR" altLang="en-US" dirty="0">
                <a:effectLst>
                  <a:glow rad="482600">
                    <a:schemeClr val="bg1"/>
                  </a:glow>
                </a:effectLst>
              </a:rPr>
              <a:t>클래스 안에서 변수들의 어떤 부분집합에 대한 공통적인 접두사</a:t>
            </a:r>
            <a:r>
              <a:rPr lang="en-US" altLang="ko-KR" dirty="0">
                <a:effectLst>
                  <a:glow rad="482600">
                    <a:schemeClr val="bg1"/>
                  </a:glow>
                </a:effectLst>
              </a:rPr>
              <a:t>, </a:t>
            </a:r>
            <a:r>
              <a:rPr lang="ko-KR" altLang="en-US" dirty="0">
                <a:effectLst>
                  <a:glow rad="482600">
                    <a:schemeClr val="bg1"/>
                  </a:glow>
                </a:effectLst>
              </a:rPr>
              <a:t>접미사가 있으면 클래스를 따로 뽑아낼 수 있다</a:t>
            </a:r>
            <a:r>
              <a:rPr lang="en-US" altLang="ko-KR" dirty="0">
                <a:effectLst>
                  <a:glow rad="482600">
                    <a:schemeClr val="bg1"/>
                  </a:glow>
                </a:effectLst>
              </a:rPr>
              <a:t>. </a:t>
            </a:r>
            <a:r>
              <a:rPr lang="ko-KR" altLang="en-US" dirty="0">
                <a:effectLst>
                  <a:glow rad="482600">
                    <a:schemeClr val="bg1"/>
                  </a:glow>
                </a:effectLst>
              </a:rPr>
              <a:t>만약 새로 만들 클래스가 서브클래스로서 의미가 있으면 </a:t>
            </a:r>
            <a:r>
              <a:rPr lang="en-US" altLang="ko-KR" sz="1200" b="0" dirty="0">
                <a:solidFill>
                  <a:schemeClr val="bg1">
                    <a:lumMod val="50000"/>
                  </a:schemeClr>
                </a:solidFill>
                <a:effectLst>
                  <a:glow rad="482600">
                    <a:schemeClr val="bg1"/>
                  </a:glow>
                </a:effectLst>
              </a:rPr>
              <a:t>Extract Subclass</a:t>
            </a:r>
          </a:p>
          <a:p>
            <a:r>
              <a:rPr lang="ko-KR" altLang="en-US" dirty="0">
                <a:effectLst>
                  <a:glow rad="482600">
                    <a:schemeClr val="bg1"/>
                  </a:glow>
                </a:effectLst>
              </a:rPr>
              <a:t>클래스가 모든 인스턴스 변수를 항상 다 사용하지 않는다면 </a:t>
            </a:r>
            <a:r>
              <a:rPr lang="en-US" altLang="ko-KR" sz="1200" b="0" dirty="0">
                <a:solidFill>
                  <a:schemeClr val="bg1">
                    <a:lumMod val="50000"/>
                  </a:schemeClr>
                </a:solidFill>
                <a:effectLst>
                  <a:glow rad="482600">
                    <a:schemeClr val="bg1"/>
                  </a:glow>
                </a:effectLst>
              </a:rPr>
              <a:t>Extract Class, Extract Subclass</a:t>
            </a:r>
            <a:endParaRPr lang="ko-KR" altLang="en-US" sz="1200" b="0" dirty="0">
              <a:solidFill>
                <a:schemeClr val="bg1">
                  <a:lumMod val="50000"/>
                </a:schemeClr>
              </a:solidFill>
              <a:effectLst>
                <a:glow rad="482600">
                  <a:schemeClr val="bg1"/>
                </a:glow>
              </a:effectLst>
            </a:endParaRPr>
          </a:p>
          <a:p>
            <a:r>
              <a:rPr lang="ko-KR" altLang="en-US" dirty="0">
                <a:effectLst>
                  <a:glow rad="482600">
                    <a:schemeClr val="bg1"/>
                  </a:glow>
                </a:effectLst>
              </a:rPr>
              <a:t>코드가 많은 클래스에 대한 해결 </a:t>
            </a:r>
            <a:r>
              <a:rPr lang="en-US" altLang="ko-KR" sz="1200" b="0" dirty="0">
                <a:solidFill>
                  <a:schemeClr val="bg1">
                    <a:lumMod val="50000"/>
                  </a:schemeClr>
                </a:solidFill>
                <a:effectLst>
                  <a:glow rad="482600">
                    <a:schemeClr val="bg1"/>
                  </a:glow>
                </a:effectLst>
              </a:rPr>
              <a:t>Extract Class, Extract Subclass</a:t>
            </a:r>
          </a:p>
          <a:p>
            <a:r>
              <a:rPr lang="ko-KR" altLang="en-US" dirty="0">
                <a:effectLst>
                  <a:glow rad="482600">
                    <a:schemeClr val="bg1"/>
                  </a:glow>
                </a:effectLst>
              </a:rPr>
              <a:t>클라이언트가 클래스를 어떻게 쓰게 할 것인지를 결정하고 각각의 사용 방법에 대해 </a:t>
            </a:r>
            <a:r>
              <a:rPr lang="en-US" altLang="ko-KR" sz="1200" b="0" dirty="0">
                <a:solidFill>
                  <a:schemeClr val="bg1">
                    <a:lumMod val="50000"/>
                  </a:schemeClr>
                </a:solidFill>
                <a:effectLst>
                  <a:glow rad="482600">
                    <a:schemeClr val="bg1"/>
                  </a:glow>
                </a:effectLst>
              </a:rPr>
              <a:t>Extract Interface</a:t>
            </a:r>
            <a:endParaRPr lang="ko-KR" altLang="en-US" sz="1200" b="0" dirty="0">
              <a:solidFill>
                <a:schemeClr val="bg1">
                  <a:lumMod val="50000"/>
                </a:schemeClr>
              </a:solidFill>
              <a:effectLst>
                <a:glow rad="482600">
                  <a:schemeClr val="bg1"/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582229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EF576212-DFA6-4A7C-8371-C0259FB5C8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4465" y="2341133"/>
            <a:ext cx="3349534" cy="2512151"/>
          </a:xfrm>
          <a:prstGeom prst="rect">
            <a:avLst/>
          </a:prstGeom>
          <a:effectLst>
            <a:softEdge rad="635000"/>
          </a:effectLst>
        </p:spPr>
      </p:pic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C7E4623-2CA4-4CA9-89FE-CD621C5A2ED6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코딩을 할 줄 알아도</a:t>
            </a:r>
            <a:r>
              <a:rPr lang="en-US" altLang="ko-KR" dirty="0"/>
              <a:t>, </a:t>
            </a:r>
            <a:r>
              <a:rPr lang="ko-KR" altLang="en-US" dirty="0"/>
              <a:t>좋은 프로그램을 개발하는 것은 </a:t>
            </a:r>
            <a:r>
              <a:rPr lang="ko-KR" altLang="en-US" dirty="0">
                <a:solidFill>
                  <a:srgbClr val="0070C0"/>
                </a:solidFill>
              </a:rPr>
              <a:t>학습이 필요</a:t>
            </a:r>
            <a:r>
              <a:rPr lang="ko-KR" altLang="en-US" dirty="0"/>
              <a:t>하다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sz="1400" dirty="0">
                <a:latin typeface="맑은 고딕" pitchFamily="50" charset="-127"/>
                <a:ea typeface="맑은 고딕" pitchFamily="50" charset="-127"/>
                <a:cs typeface="Arial" panose="020B0604020202020204" pitchFamily="34" charset="0"/>
              </a:rPr>
              <a:t>고민하는 과정을 통해 스스로 연습하고</a:t>
            </a:r>
            <a:r>
              <a:rPr lang="en-US" altLang="ko-KR" sz="1400" dirty="0">
                <a:latin typeface="맑은 고딕" pitchFamily="50" charset="-127"/>
                <a:ea typeface="맑은 고딕" pitchFamily="50" charset="-127"/>
                <a:cs typeface="Arial" panose="020B0604020202020204" pitchFamily="34" charset="0"/>
              </a:rPr>
              <a:t>,</a:t>
            </a:r>
            <a:r>
              <a:rPr lang="ko-KR" altLang="en-US" sz="1400" dirty="0">
                <a:latin typeface="맑은 고딕" pitchFamily="50" charset="-127"/>
                <a:ea typeface="맑은 고딕" pitchFamily="50" charset="-127"/>
                <a:cs typeface="Arial" panose="020B0604020202020204" pitchFamily="34" charset="0"/>
              </a:rPr>
              <a:t> 수없이 많은 프로그램을 개발해 보아야 깨끗한 프로그램을 개발할 수 있다</a:t>
            </a:r>
            <a:r>
              <a:rPr lang="en-US" altLang="ko-KR" sz="1400" dirty="0">
                <a:latin typeface="맑은 고딕" pitchFamily="50" charset="-127"/>
                <a:ea typeface="맑은 고딕" pitchFamily="50" charset="-127"/>
                <a:cs typeface="Arial" panose="020B0604020202020204" pitchFamily="34" charset="0"/>
              </a:rPr>
              <a:t>.</a:t>
            </a:r>
            <a:endParaRPr lang="en-US" altLang="ko-KR" dirty="0"/>
          </a:p>
          <a:p>
            <a:r>
              <a:rPr lang="ko-KR" altLang="en-US" sz="1600" b="1" dirty="0">
                <a:latin typeface="맑은 고딕" pitchFamily="50" charset="-127"/>
                <a:ea typeface="맑은 고딕" pitchFamily="50" charset="-127"/>
                <a:cs typeface="Arial" panose="020B0604020202020204" pitchFamily="34" charset="0"/>
              </a:rPr>
              <a:t>장인 정신이 필요하다</a:t>
            </a:r>
            <a:r>
              <a:rPr lang="en-US" altLang="ko-KR" sz="1600" b="1" dirty="0">
                <a:latin typeface="맑은 고딕" pitchFamily="50" charset="-127"/>
                <a:ea typeface="맑은 고딕" pitchFamily="50" charset="-127"/>
                <a:cs typeface="Arial" panose="020B0604020202020204" pitchFamily="34" charset="0"/>
              </a:rPr>
              <a:t>.</a:t>
            </a:r>
          </a:p>
          <a:p>
            <a:pPr lvl="1"/>
            <a:r>
              <a:rPr lang="ko-KR" altLang="en-US" sz="1400" dirty="0">
                <a:latin typeface="맑은 고딕" pitchFamily="50" charset="-127"/>
                <a:ea typeface="맑은 고딕" pitchFamily="50" charset="-127"/>
                <a:cs typeface="Arial" panose="020B0604020202020204" pitchFamily="34" charset="0"/>
              </a:rPr>
              <a:t>장인이 좋은 칼 하나를 만들기 위해 수 천 번</a:t>
            </a:r>
            <a:r>
              <a:rPr lang="en-US" altLang="ko-KR" sz="1400" dirty="0">
                <a:latin typeface="맑은 고딕" pitchFamily="50" charset="-127"/>
                <a:ea typeface="맑은 고딕" pitchFamily="50" charset="-127"/>
                <a:cs typeface="Arial" panose="020B0604020202020204" pitchFamily="34" charset="0"/>
              </a:rPr>
              <a:t>, </a:t>
            </a:r>
            <a:r>
              <a:rPr lang="ko-KR" altLang="en-US" sz="1400" dirty="0">
                <a:latin typeface="맑은 고딕" pitchFamily="50" charset="-127"/>
                <a:ea typeface="맑은 고딕" pitchFamily="50" charset="-127"/>
                <a:cs typeface="Arial" panose="020B0604020202020204" pitchFamily="34" charset="0"/>
              </a:rPr>
              <a:t>수 만 번 망치를 두드리듯</a:t>
            </a:r>
            <a:endParaRPr lang="en-US" altLang="ko-KR" dirty="0"/>
          </a:p>
          <a:p>
            <a:r>
              <a:rPr lang="ko-KR" altLang="en-US" dirty="0"/>
              <a:t>짜기 쉽다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대충 개발해도 돌아는 간다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핑계는 늘 넘친다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요구사항이 변해서</a:t>
            </a:r>
          </a:p>
          <a:p>
            <a:pPr lvl="1"/>
            <a:r>
              <a:rPr lang="ko-KR" altLang="en-US" dirty="0"/>
              <a:t>개발기간이 너무 짧아서</a:t>
            </a:r>
          </a:p>
          <a:p>
            <a:pPr lvl="1"/>
            <a:r>
              <a:rPr lang="ko-KR" altLang="en-US" dirty="0"/>
              <a:t>안 돌아가는 것보다 그래도 돌아가기는 하니까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DDE600C-C9AA-4606-8098-F23978FF21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왜 나쁜 코드를 잘 짜는가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7E411CB-7AB4-4F80-83D8-3E556877C7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1" latinLnBrk="1"/>
            <a:fld id="{A5476106-E57E-47AA-8FE6-6CFF599F3012}" type="slidenum">
              <a:rPr lang="en-US" altLang="ko-KR" smtClean="0"/>
              <a:pPr defTabSz="914401" latinLnBrk="1"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0359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B7AE0C-E6CA-4F6B-977C-9370CD387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긴 파라미터 리스트</a:t>
            </a:r>
            <a:r>
              <a:rPr lang="en-US" altLang="ko-KR" b="0" dirty="0"/>
              <a:t>(Long Parameter List)</a:t>
            </a:r>
            <a:endParaRPr lang="ko-KR" altLang="en-US" b="0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26E8ECE-3FE1-4BA3-BCBF-9903BA23A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1" latinLnBrk="1"/>
            <a:fld id="{A5476106-E57E-47AA-8FE6-6CFF599F3012}" type="slidenum">
              <a:rPr lang="en-US" altLang="ko-KR" smtClean="0"/>
              <a:pPr defTabSz="914401" latinLnBrk="1"/>
              <a:t>80</a:t>
            </a:fld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E7C7145-66A3-4381-B99D-CFBD031E95A5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대부분의 변경은 객체를 넘김으로써 없어진다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이미 알고 있는 객체에 요청하여 파라미터의 데이터를 얻을 수 있으면 </a:t>
            </a:r>
            <a:r>
              <a:rPr lang="en-US" altLang="ko-KR" sz="1200" b="0" dirty="0">
                <a:solidFill>
                  <a:schemeClr val="bg1">
                    <a:lumMod val="50000"/>
                  </a:schemeClr>
                </a:solidFill>
              </a:rPr>
              <a:t>Replace Parameter with Method</a:t>
            </a:r>
            <a:endParaRPr lang="en-US" altLang="ko-KR" b="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ko-KR" altLang="en-US" dirty="0"/>
              <a:t>한 객체로부터 주워 모은 데이터 뭉치를 그 객체 자체로 바꾸기 위해 </a:t>
            </a:r>
            <a:r>
              <a:rPr lang="en-US" altLang="ko-KR" sz="1200" b="0" dirty="0">
                <a:solidFill>
                  <a:schemeClr val="bg1">
                    <a:lumMod val="50000"/>
                  </a:schemeClr>
                </a:solidFill>
              </a:rPr>
              <a:t>Preserve Whole Object</a:t>
            </a:r>
            <a:endParaRPr lang="ko-KR" altLang="en-US" b="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9A2F2AF-58B7-40B7-BA84-CB7BF2AF11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857" y="2695343"/>
            <a:ext cx="8899143" cy="1541377"/>
          </a:xfrm>
          <a:prstGeom prst="rect">
            <a:avLst/>
          </a:prstGeom>
          <a:effectLst>
            <a:softEdge rad="254000"/>
          </a:effectLst>
        </p:spPr>
      </p:pic>
    </p:spTree>
    <p:extLst>
      <p:ext uri="{BB962C8B-B14F-4D97-AF65-F5344CB8AC3E}">
        <p14:creationId xmlns:p14="http://schemas.microsoft.com/office/powerpoint/2010/main" val="300403370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9C61F554-9B14-440B-93F1-CA1D7CCFAB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9138" y="2571750"/>
            <a:ext cx="7494861" cy="2258496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ED082638-0EE7-4A8D-A03F-B6A370FE3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확산형 변경</a:t>
            </a:r>
            <a:r>
              <a:rPr lang="en-US" altLang="ko-KR" b="0" dirty="0"/>
              <a:t>(Divergent Change)</a:t>
            </a:r>
            <a:endParaRPr lang="ko-KR" altLang="en-US" b="0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3E2D109-FE1F-46BF-8C87-09BE80B46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1" latinLnBrk="1"/>
            <a:fld id="{A5476106-E57E-47AA-8FE6-6CFF599F3012}" type="slidenum">
              <a:rPr lang="en-US" altLang="ko-KR" smtClean="0"/>
              <a:pPr defTabSz="914401" latinLnBrk="1"/>
              <a:t>81</a:t>
            </a:fld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F8FA194-C6DF-4296-A467-671D1EA2E10D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>
                <a:effectLst>
                  <a:glow rad="228600">
                    <a:schemeClr val="bg1"/>
                  </a:glow>
                </a:effectLst>
              </a:rPr>
              <a:t>한 변경으로 인해 클래스가 자주 변경되는 경우</a:t>
            </a:r>
            <a:endParaRPr lang="en-US" altLang="ko-KR" dirty="0">
              <a:effectLst>
                <a:glow rad="228600">
                  <a:schemeClr val="bg1"/>
                </a:glow>
              </a:effectLst>
            </a:endParaRPr>
          </a:p>
          <a:p>
            <a:r>
              <a:rPr lang="ko-KR" altLang="en-US" dirty="0">
                <a:effectLst>
                  <a:glow rad="228600">
                    <a:schemeClr val="bg1"/>
                  </a:glow>
                </a:effectLst>
              </a:rPr>
              <a:t>어떤 클래스를 보고는 </a:t>
            </a:r>
            <a:r>
              <a:rPr lang="en-US" altLang="ko-KR" dirty="0">
                <a:effectLst>
                  <a:glow rad="228600">
                    <a:schemeClr val="bg1"/>
                  </a:glow>
                </a:effectLst>
              </a:rPr>
              <a:t>“</a:t>
            </a:r>
            <a:r>
              <a:rPr lang="ko-KR" altLang="en-US" dirty="0">
                <a:effectLst>
                  <a:glow rad="228600">
                    <a:schemeClr val="bg1"/>
                  </a:glow>
                </a:effectLst>
              </a:rPr>
              <a:t>새로운 데이터베이스를 추가할 때마다 항상 이 세 개의 메소드를 수정해야 하는 군” 또는 “새로운 어음이 있을 때마다 항상 이 네 개의 메소드를 변경해야 하는 군”하고 말한다면</a:t>
            </a:r>
            <a:r>
              <a:rPr lang="en-US" altLang="ko-KR" dirty="0">
                <a:effectLst>
                  <a:glow rad="228600">
                    <a:schemeClr val="bg1"/>
                  </a:glow>
                </a:effectLst>
              </a:rPr>
              <a:t>, </a:t>
            </a:r>
            <a:r>
              <a:rPr lang="ko-KR" altLang="en-US" dirty="0">
                <a:effectLst>
                  <a:glow rad="228600">
                    <a:schemeClr val="bg1"/>
                  </a:glow>
                </a:effectLst>
              </a:rPr>
              <a:t>하나보다는 두개의 객체로 만드는 것이 더 좋은 상황에 있는 것이다</a:t>
            </a:r>
            <a:r>
              <a:rPr lang="en-US" altLang="ko-KR" dirty="0">
                <a:effectLst>
                  <a:glow rad="228600">
                    <a:schemeClr val="bg1"/>
                  </a:glow>
                </a:effectLst>
              </a:rPr>
              <a:t>.</a:t>
            </a:r>
          </a:p>
          <a:p>
            <a:r>
              <a:rPr lang="ko-KR" altLang="en-US" dirty="0">
                <a:effectLst>
                  <a:glow rad="228600">
                    <a:schemeClr val="bg1"/>
                  </a:glow>
                </a:effectLst>
              </a:rPr>
              <a:t>특정 원인에 대해 변해야 하는 것을 모두 찾은 다음 </a:t>
            </a:r>
            <a:r>
              <a:rPr lang="en-US" altLang="ko-KR" sz="1200" b="0" dirty="0">
                <a:solidFill>
                  <a:schemeClr val="bg1">
                    <a:lumMod val="50000"/>
                  </a:schemeClr>
                </a:solidFill>
                <a:effectLst>
                  <a:glow rad="228600">
                    <a:schemeClr val="bg1"/>
                  </a:glow>
                </a:effectLst>
              </a:rPr>
              <a:t>Extract Class</a:t>
            </a:r>
            <a:endParaRPr lang="ko-KR" altLang="en-US" b="0" dirty="0">
              <a:solidFill>
                <a:schemeClr val="bg1">
                  <a:lumMod val="50000"/>
                </a:schemeClr>
              </a:solidFill>
              <a:effectLst>
                <a:glow rad="228600">
                  <a:schemeClr val="bg1"/>
                </a:glow>
              </a:effectLst>
            </a:endParaRPr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76CE8DD1-8D66-4ABC-8699-591BA364943A}"/>
              </a:ext>
            </a:extLst>
          </p:cNvPr>
          <p:cNvSpPr/>
          <p:nvPr/>
        </p:nvSpPr>
        <p:spPr>
          <a:xfrm>
            <a:off x="3680460" y="3413760"/>
            <a:ext cx="251460" cy="502920"/>
          </a:xfrm>
          <a:prstGeom prst="rightArrow">
            <a:avLst/>
          </a:prstGeom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9BE6B82A-D2FD-42D8-9947-2762338B23F2}"/>
              </a:ext>
            </a:extLst>
          </p:cNvPr>
          <p:cNvSpPr/>
          <p:nvPr/>
        </p:nvSpPr>
        <p:spPr>
          <a:xfrm>
            <a:off x="6370320" y="3413760"/>
            <a:ext cx="251460" cy="502920"/>
          </a:xfrm>
          <a:prstGeom prst="rightArrow">
            <a:avLst/>
          </a:prstGeom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8228163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9E30B4-5F77-484A-AF90-C1680C69E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산탄총 수술</a:t>
            </a:r>
            <a:r>
              <a:rPr lang="en-US" altLang="ko-KR" b="0" dirty="0"/>
              <a:t>(Shotgun Surgery)</a:t>
            </a:r>
            <a:endParaRPr lang="ko-KR" altLang="en-US" b="0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BC8640D-A920-4D6D-9E6D-C56B40A5F8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1" latinLnBrk="1"/>
            <a:fld id="{A5476106-E57E-47AA-8FE6-6CFF599F3012}" type="slidenum">
              <a:rPr lang="en-US" altLang="ko-KR" smtClean="0"/>
              <a:pPr defTabSz="914401" latinLnBrk="1"/>
              <a:t>82</a:t>
            </a:fld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2939FE2-55F9-4616-968A-AC74569A03FB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r>
              <a:rPr lang="ko-KR" altLang="en-US" dirty="0"/>
              <a:t>한 변경으로</a:t>
            </a:r>
            <a:r>
              <a:rPr lang="en-US" altLang="ko-KR" dirty="0"/>
              <a:t>, </a:t>
            </a:r>
            <a:r>
              <a:rPr lang="ko-KR" altLang="en-US" dirty="0"/>
              <a:t>많은 클래스를 조금씩 수정해야 하는 경우</a:t>
            </a:r>
          </a:p>
          <a:p>
            <a:r>
              <a:rPr lang="ko-KR" altLang="en-US" dirty="0"/>
              <a:t>이런 경우 </a:t>
            </a:r>
            <a:r>
              <a:rPr lang="en-US" altLang="ko-KR" b="0" dirty="0">
                <a:solidFill>
                  <a:schemeClr val="bg1">
                    <a:lumMod val="50000"/>
                  </a:schemeClr>
                </a:solidFill>
              </a:rPr>
              <a:t>Move Method</a:t>
            </a:r>
            <a:r>
              <a:rPr lang="ko-KR" altLang="en-US" dirty="0"/>
              <a:t>와 </a:t>
            </a:r>
            <a:r>
              <a:rPr lang="en-US" altLang="ko-KR" b="0" dirty="0">
                <a:solidFill>
                  <a:schemeClr val="bg1">
                    <a:lumMod val="50000"/>
                  </a:schemeClr>
                </a:solidFill>
              </a:rPr>
              <a:t>Move Field</a:t>
            </a:r>
            <a:r>
              <a:rPr lang="ko-KR" altLang="en-US" dirty="0"/>
              <a:t>를 사용하여 변경해야 할 부분을 모두 하나의 클래스로 몰아 넣는다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만약 기존의 클래스 중에서 메소드나 필드가 옮겨갈 적절한 후보가 없다면 새로 만든다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종종 </a:t>
            </a:r>
            <a:r>
              <a:rPr lang="en-US" altLang="ko-KR" b="0" dirty="0">
                <a:solidFill>
                  <a:schemeClr val="bg1">
                    <a:lumMod val="50000"/>
                  </a:schemeClr>
                </a:solidFill>
              </a:rPr>
              <a:t>Inline Class</a:t>
            </a:r>
            <a:r>
              <a:rPr lang="ko-KR" altLang="en-US" dirty="0"/>
              <a:t>를 사용하여 모든 동작을 하나로 모을 수도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1028" name="Picture 4" descr="Shotgun shells on white background - 11036167">
            <a:extLst>
              <a:ext uri="{FF2B5EF4-FFF2-40B4-BE49-F238E27FC236}">
                <a16:creationId xmlns:a16="http://schemas.microsoft.com/office/drawing/2014/main" id="{A81CD12B-ADB6-4FCB-AB57-C0B0C429E1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6384" y="2524843"/>
            <a:ext cx="2577615" cy="2351865"/>
          </a:xfrm>
          <a:prstGeom prst="rect">
            <a:avLst/>
          </a:prstGeom>
          <a:effectLst>
            <a:softEdge rad="254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M870 탄피배출 스펀지총알 샷건 산탄총 장난감총">
            <a:extLst>
              <a:ext uri="{FF2B5EF4-FFF2-40B4-BE49-F238E27FC236}">
                <a16:creationId xmlns:a16="http://schemas.microsoft.com/office/drawing/2014/main" id="{7BF44FF8-D01F-4323-9F62-04B8C7E5BC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9099" y="2560776"/>
            <a:ext cx="2269469" cy="2269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767388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6C68A73-6D21-469F-B041-F9EE1DF7F9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9373" y="2873828"/>
            <a:ext cx="2934626" cy="1956417"/>
          </a:xfrm>
          <a:prstGeom prst="rect">
            <a:avLst/>
          </a:prstGeom>
          <a:effectLst>
            <a:softEdge rad="635000"/>
          </a:effec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52FBCA63-62DA-47C0-A0D6-C3625E1C4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기능에 대한 욕심</a:t>
            </a:r>
            <a:r>
              <a:rPr lang="en-US" altLang="ko-KR" b="0" dirty="0"/>
              <a:t>(Feature Envy)</a:t>
            </a:r>
            <a:endParaRPr lang="ko-KR" altLang="en-US" b="0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B60D480-D6F5-45E0-AEB8-1AEDF95692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1" latinLnBrk="1"/>
            <a:fld id="{A5476106-E57E-47AA-8FE6-6CFF599F3012}" type="slidenum">
              <a:rPr lang="en-US" altLang="ko-KR" smtClean="0"/>
              <a:pPr defTabSz="914401" latinLnBrk="1"/>
              <a:t>83</a:t>
            </a:fld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A8564D2-52DC-4BFE-908E-7AA64382EC07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메소드가 자신이 속한 클래스보다 다른 클래스에 관심을 가지고 있는 경우</a:t>
            </a:r>
          </a:p>
          <a:p>
            <a:r>
              <a:rPr lang="ko-KR" altLang="en-US" dirty="0"/>
              <a:t>어떤 값을 계산하기위해 다른 객체에 있는 여러 개의 </a:t>
            </a:r>
            <a:r>
              <a:rPr lang="en-US" altLang="ko-KR" dirty="0"/>
              <a:t>get</a:t>
            </a:r>
            <a:r>
              <a:rPr lang="ko-KR" altLang="en-US" dirty="0"/>
              <a:t>메소드를 호출하는 경우 등 </a:t>
            </a:r>
            <a:r>
              <a:rPr lang="en-US" altLang="ko-KR" sz="1200" b="0" dirty="0">
                <a:solidFill>
                  <a:schemeClr val="bg1">
                    <a:lumMod val="50000"/>
                  </a:schemeClr>
                </a:solidFill>
              </a:rPr>
              <a:t>Move Method</a:t>
            </a:r>
            <a:endParaRPr lang="en-US" altLang="ko-KR" b="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ko-KR" altLang="en-US" dirty="0"/>
              <a:t>메소드의 특정 부분만 이런 욕심으로 고통 받는데 이럴 때는 욕심이 많은 부분에 대해서 </a:t>
            </a:r>
            <a:r>
              <a:rPr lang="en-US" altLang="ko-KR" b="0" dirty="0">
                <a:solidFill>
                  <a:schemeClr val="bg1">
                    <a:lumMod val="50000"/>
                  </a:schemeClr>
                </a:solidFill>
              </a:rPr>
              <a:t>Extract Method</a:t>
            </a:r>
            <a:r>
              <a:rPr lang="ko-KR" altLang="en-US" dirty="0"/>
              <a:t>를 사용한 다음 적절한 위치로 옮겨 주기 위해 </a:t>
            </a:r>
            <a:r>
              <a:rPr lang="en-US" altLang="ko-KR" b="0" dirty="0">
                <a:solidFill>
                  <a:schemeClr val="bg1">
                    <a:lumMod val="50000"/>
                  </a:schemeClr>
                </a:solidFill>
              </a:rPr>
              <a:t>Move Method</a:t>
            </a:r>
            <a:r>
              <a:rPr lang="ko-KR" altLang="en-US" dirty="0"/>
              <a:t>를 사용한다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종종 여러 개의 클래스의 기능을 사용하는 경우 데이터를 가장 많이 사용하는 클래스로 옮겨준다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가장 기본적인 규칙은 같이 변하는 것을 모으는 것이다</a:t>
            </a:r>
            <a:r>
              <a:rPr lang="en-US" altLang="ko-KR" dirty="0"/>
              <a:t>. </a:t>
            </a:r>
            <a:r>
              <a:rPr lang="ko-KR" altLang="en-US" dirty="0">
                <a:effectLst>
                  <a:glow rad="228600">
                    <a:schemeClr val="bg1">
                      <a:alpha val="90000"/>
                    </a:schemeClr>
                  </a:glow>
                </a:effectLst>
              </a:rPr>
              <a:t>데이터와 그 데이터를 이용하는 동작은 보통 같이 변하지만</a:t>
            </a:r>
            <a:r>
              <a:rPr lang="en-US" altLang="ko-KR" dirty="0">
                <a:effectLst>
                  <a:glow rad="228600">
                    <a:schemeClr val="bg1">
                      <a:alpha val="90000"/>
                    </a:schemeClr>
                  </a:glow>
                </a:effectLst>
              </a:rPr>
              <a:t>, </a:t>
            </a:r>
            <a:r>
              <a:rPr lang="ko-KR" altLang="en-US" dirty="0">
                <a:effectLst>
                  <a:glow rad="228600">
                    <a:schemeClr val="bg1">
                      <a:alpha val="90000"/>
                    </a:schemeClr>
                  </a:glow>
                </a:effectLst>
              </a:rPr>
              <a:t>예외도 있다</a:t>
            </a:r>
            <a:r>
              <a:rPr lang="en-US" altLang="ko-KR" dirty="0">
                <a:effectLst>
                  <a:glow rad="228600">
                    <a:schemeClr val="bg1">
                      <a:alpha val="90000"/>
                    </a:schemeClr>
                  </a:glow>
                </a:effectLst>
              </a:rPr>
              <a:t>. </a:t>
            </a:r>
            <a:r>
              <a:rPr lang="ko-KR" altLang="en-US" dirty="0">
                <a:effectLst>
                  <a:glow rad="228600">
                    <a:schemeClr val="bg1">
                      <a:alpha val="90000"/>
                    </a:schemeClr>
                  </a:glow>
                </a:effectLst>
              </a:rPr>
              <a:t>이런 예외의 경우는 동작을 옮겨서 한 곳에서만 변하도록 한다</a:t>
            </a:r>
            <a:r>
              <a:rPr lang="en-US" altLang="ko-KR" dirty="0">
                <a:effectLst>
                  <a:glow rad="228600">
                    <a:schemeClr val="bg1">
                      <a:alpha val="90000"/>
                    </a:schemeClr>
                  </a:glow>
                </a:effectLst>
              </a:rPr>
              <a:t>.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2860789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004AA02-C7FD-4A2D-B2CB-26186BFC67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9373" y="2873828"/>
            <a:ext cx="2934626" cy="1956417"/>
          </a:xfrm>
          <a:prstGeom prst="rect">
            <a:avLst/>
          </a:prstGeom>
          <a:effectLst>
            <a:softEdge rad="635000"/>
          </a:effec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F7A8CA45-938F-44A2-8312-6A39247B7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덩어리</a:t>
            </a:r>
            <a:r>
              <a:rPr lang="en-US" altLang="ko-KR" b="0" dirty="0"/>
              <a:t>(Data Clump)</a:t>
            </a:r>
            <a:endParaRPr lang="ko-KR" altLang="en-US" b="0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8453FD8-64D2-4195-970A-2FF90CE36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1" latinLnBrk="1"/>
            <a:fld id="{A5476106-E57E-47AA-8FE6-6CFF599F3012}" type="slidenum">
              <a:rPr lang="en-US" altLang="ko-KR" smtClean="0"/>
              <a:pPr defTabSz="914401" latinLnBrk="1"/>
              <a:t>84</a:t>
            </a:fld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79A2CD4-8510-4CB9-B03C-3ECD428D7DBC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두 세 개에 중복되는 필드</a:t>
            </a:r>
            <a:r>
              <a:rPr lang="en-US" altLang="ko-KR" dirty="0"/>
              <a:t>, </a:t>
            </a:r>
            <a:r>
              <a:rPr lang="ko-KR" altLang="en-US" dirty="0"/>
              <a:t>여러 메소드 시그니처에 있는 파라미터 등</a:t>
            </a:r>
            <a:endParaRPr lang="en-US" altLang="ko-KR" dirty="0"/>
          </a:p>
          <a:p>
            <a:r>
              <a:rPr lang="ko-KR" altLang="en-US" dirty="0"/>
              <a:t>함께 몰려다니는 데이터의 무리는 그들 자신의 객체로 만들어져야 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첫 번째 필드로 나타나는 덩어리들이 있는 곳을 찾는 것이다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 필드들에 대해 </a:t>
            </a:r>
            <a:r>
              <a:rPr lang="en-US" altLang="ko-KR" b="0" dirty="0">
                <a:solidFill>
                  <a:schemeClr val="bg1">
                    <a:lumMod val="50000"/>
                  </a:schemeClr>
                </a:solidFill>
              </a:rPr>
              <a:t>Extract Class</a:t>
            </a:r>
            <a:r>
              <a:rPr lang="ko-KR" altLang="en-US" dirty="0"/>
              <a:t>를 사용한다</a:t>
            </a:r>
            <a:r>
              <a:rPr lang="en-US" altLang="ko-KR" dirty="0"/>
              <a:t>. </a:t>
            </a:r>
            <a:r>
              <a:rPr lang="ko-KR" altLang="en-US" dirty="0"/>
              <a:t>다음 관심을 메소드 시그니처로 돌려 </a:t>
            </a:r>
            <a:r>
              <a:rPr lang="en-US" altLang="ko-KR" b="0" dirty="0">
                <a:solidFill>
                  <a:schemeClr val="bg1">
                    <a:lumMod val="50000"/>
                  </a:schemeClr>
                </a:solidFill>
              </a:rPr>
              <a:t>Introduce Parameter Object, Preserve Whole Object</a:t>
            </a:r>
            <a:r>
              <a:rPr lang="ko-KR" altLang="en-US" dirty="0"/>
              <a:t>를 사용하여 파라미터 리스트를 단순하게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3389128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2DC4965-16CD-476C-A8CD-3A7056B631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9373" y="2873828"/>
            <a:ext cx="2934626" cy="1956417"/>
          </a:xfrm>
          <a:prstGeom prst="rect">
            <a:avLst/>
          </a:prstGeom>
          <a:effectLst>
            <a:softEdge rad="635000"/>
          </a:effec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28F1249A-C6F8-43AB-B8A8-0D22FED79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기본타입에 대한 강박관념</a:t>
            </a:r>
            <a:r>
              <a:rPr lang="en-US" altLang="ko-KR" b="0" dirty="0"/>
              <a:t>(Primitive Obsession)</a:t>
            </a:r>
            <a:endParaRPr lang="ko-KR" altLang="en-US" b="0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BE93B97-8EE0-4BDA-9345-F83A3B8A2D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1" latinLnBrk="1"/>
            <a:fld id="{A5476106-E57E-47AA-8FE6-6CFF599F3012}" type="slidenum">
              <a:rPr lang="en-US" altLang="ko-KR" smtClean="0"/>
              <a:pPr defTabSz="914401" latinLnBrk="1"/>
              <a:t>85</a:t>
            </a:fld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37B26F6-9A75-4690-A3D0-045401263E38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보통 수와 화폐단위를 묶는 </a:t>
            </a:r>
            <a:r>
              <a:rPr lang="en-US" altLang="ko-KR" dirty="0"/>
              <a:t>Money</a:t>
            </a:r>
            <a:r>
              <a:rPr lang="ko-KR" altLang="en-US" dirty="0"/>
              <a:t>클래스나</a:t>
            </a:r>
            <a:r>
              <a:rPr lang="en-US" altLang="ko-KR" dirty="0"/>
              <a:t>, </a:t>
            </a:r>
            <a:r>
              <a:rPr lang="ko-KR" altLang="en-US" dirty="0"/>
              <a:t>상한과 하한을 가지는 </a:t>
            </a:r>
            <a:r>
              <a:rPr lang="en-US" altLang="ko-KR" dirty="0"/>
              <a:t>Range</a:t>
            </a:r>
            <a:r>
              <a:rPr lang="ko-KR" altLang="en-US" dirty="0"/>
              <a:t>클래스</a:t>
            </a:r>
            <a:r>
              <a:rPr lang="en-US" altLang="ko-KR" dirty="0"/>
              <a:t>, </a:t>
            </a:r>
            <a:r>
              <a:rPr lang="ko-KR" altLang="en-US" dirty="0"/>
              <a:t>전화번호나 우편번호 같은 특정한 문자열을 위한 클래스와 같은 작은 작업을 위해 작은 객체를 사용하라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9420777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9FF240A-84D1-4BCB-9AB7-6C1AF47181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9373" y="2873828"/>
            <a:ext cx="2934626" cy="1956417"/>
          </a:xfrm>
          <a:prstGeom prst="rect">
            <a:avLst/>
          </a:prstGeom>
          <a:effectLst>
            <a:softEdge rad="635000"/>
          </a:effec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E3526410-387A-4A8E-8268-C4A8917B5B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Switch</a:t>
            </a:r>
            <a:r>
              <a:rPr lang="ko-KR" altLang="en-US" dirty="0"/>
              <a:t>문</a:t>
            </a:r>
            <a:r>
              <a:rPr lang="en-US" altLang="ko-KR" b="0" dirty="0"/>
              <a:t>(Switch Statements)</a:t>
            </a:r>
            <a:endParaRPr lang="ko-KR" altLang="en-US" b="0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C2D9939-6766-4974-997E-FA7E485EA8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1" latinLnBrk="1"/>
            <a:fld id="{A5476106-E57E-47AA-8FE6-6CFF599F3012}" type="slidenum">
              <a:rPr lang="en-US" altLang="ko-KR" smtClean="0"/>
              <a:pPr defTabSz="914401" latinLnBrk="1"/>
              <a:t>86</a:t>
            </a:fld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3D6DAD2-2C8D-4DF0-9725-A6607AD16841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코드 추가 시</a:t>
            </a:r>
            <a:r>
              <a:rPr lang="en-US" altLang="ko-KR" dirty="0"/>
              <a:t>, </a:t>
            </a:r>
            <a:r>
              <a:rPr lang="ko-KR" altLang="en-US" dirty="0"/>
              <a:t>중복된 모든 </a:t>
            </a:r>
            <a:r>
              <a:rPr lang="en-US" altLang="ko-KR" dirty="0"/>
              <a:t>switch </a:t>
            </a:r>
            <a:r>
              <a:rPr lang="ko-KR" altLang="en-US" dirty="0"/>
              <a:t>문을 찾아 바꿔 주어야 한다</a:t>
            </a:r>
            <a:r>
              <a:rPr lang="en-US" altLang="ko-KR" dirty="0"/>
              <a:t>. </a:t>
            </a:r>
            <a:r>
              <a:rPr lang="ko-KR" altLang="en-US" dirty="0"/>
              <a:t>객체지향 개념 중 다형성이 이런 문제를 다루는 훌륭한 방법이다</a:t>
            </a:r>
            <a:r>
              <a:rPr lang="en-US" altLang="ko-KR" dirty="0"/>
              <a:t>.</a:t>
            </a:r>
          </a:p>
          <a:p>
            <a:r>
              <a:rPr lang="en-US" altLang="ko-KR" b="0" dirty="0">
                <a:solidFill>
                  <a:schemeClr val="bg1">
                    <a:lumMod val="50000"/>
                  </a:schemeClr>
                </a:solidFill>
              </a:rPr>
              <a:t>Extract Method</a:t>
            </a:r>
            <a:r>
              <a:rPr lang="ko-KR" altLang="en-US" dirty="0"/>
              <a:t>를 사용하여 </a:t>
            </a:r>
            <a:r>
              <a:rPr lang="en-US" altLang="ko-KR" dirty="0"/>
              <a:t>switch</a:t>
            </a:r>
            <a:r>
              <a:rPr lang="ko-KR" altLang="en-US" dirty="0"/>
              <a:t>문을 뽑아내고</a:t>
            </a:r>
            <a:r>
              <a:rPr lang="en-US" altLang="ko-KR" dirty="0"/>
              <a:t>, </a:t>
            </a:r>
            <a:r>
              <a:rPr lang="en-US" altLang="ko-KR" b="0" dirty="0">
                <a:solidFill>
                  <a:schemeClr val="bg1">
                    <a:lumMod val="50000"/>
                  </a:schemeClr>
                </a:solidFill>
              </a:rPr>
              <a:t>Move Method</a:t>
            </a:r>
            <a:r>
              <a:rPr lang="ko-KR" altLang="en-US" dirty="0"/>
              <a:t>를 사용하여 다형성이 필요한 클래스로 옮긴다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만약 하나의 메소드에만 영향을 미치는 몇 개의 경우가 있다면</a:t>
            </a:r>
            <a:r>
              <a:rPr lang="en-US" altLang="ko-KR" dirty="0"/>
              <a:t>, </a:t>
            </a:r>
            <a:r>
              <a:rPr lang="ko-KR" altLang="en-US" dirty="0"/>
              <a:t>굳이 바꿀 필요가 없다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7652200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EAFB8C0-0574-4E1A-8BB2-D40C5D3F06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9373" y="2873828"/>
            <a:ext cx="2934626" cy="1956417"/>
          </a:xfrm>
          <a:prstGeom prst="rect">
            <a:avLst/>
          </a:prstGeom>
          <a:effectLst>
            <a:softEdge rad="635000"/>
          </a:effec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2F6A2363-57C9-4E54-8FFC-38EBE6491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평행 상속 구조</a:t>
            </a:r>
            <a:r>
              <a:rPr lang="en-US" altLang="ko-KR" b="0" dirty="0"/>
              <a:t>(Parallel Inheritance Hierarchies)</a:t>
            </a:r>
            <a:endParaRPr lang="ko-KR" altLang="en-US" b="0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3CE117E-F333-4879-9126-8348C11754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1" latinLnBrk="1"/>
            <a:fld id="{A5476106-E57E-47AA-8FE6-6CFF599F3012}" type="slidenum">
              <a:rPr lang="en-US" altLang="ko-KR" smtClean="0"/>
              <a:pPr defTabSz="914401" latinLnBrk="1"/>
              <a:t>87</a:t>
            </a:fld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7D78BE1-1797-4B32-96E8-6BE93F0EA291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산탄총 수술의 특별한 경우 이런 경우 한 클래스의 서브클래스를 만들면</a:t>
            </a:r>
            <a:r>
              <a:rPr lang="en-US" altLang="ko-KR" dirty="0"/>
              <a:t>, </a:t>
            </a:r>
            <a:r>
              <a:rPr lang="ko-KR" altLang="en-US" dirty="0"/>
              <a:t>다른 곳에도 모두 서브 클래스를 만들어주어야 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중복을 제거하는 일반적인 전력은 한쪽 상속 구조의 인스턴스가 다른 쪽 구조의 인스턴스를 참조하도록 만드는 것이다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222012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AF67135-0075-4776-8AF3-FB6B2FB187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9373" y="2873828"/>
            <a:ext cx="2934626" cy="1956417"/>
          </a:xfrm>
          <a:prstGeom prst="rect">
            <a:avLst/>
          </a:prstGeom>
          <a:effectLst>
            <a:softEdge rad="635000"/>
          </a:effec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E041B765-E183-46B2-8C2B-3AB06A3AD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게으른 클래스</a:t>
            </a:r>
            <a:r>
              <a:rPr lang="en-US" altLang="ko-KR" b="0" dirty="0"/>
              <a:t>(Lazy Class)</a:t>
            </a:r>
            <a:endParaRPr lang="ko-KR" altLang="en-US" b="0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0818981-2300-4C85-B11F-0A1529D9A4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1" latinLnBrk="1"/>
            <a:fld id="{A5476106-E57E-47AA-8FE6-6CFF599F3012}" type="slidenum">
              <a:rPr lang="en-US" altLang="ko-KR" smtClean="0"/>
              <a:pPr defTabSz="914401" latinLnBrk="1"/>
              <a:t>88</a:t>
            </a:fld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35C7873-DC0A-404C-9BAA-74FA18A6C065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만약 별로 하는 일이 없는 클래스의 서브클래스가 있다면 </a:t>
            </a:r>
            <a:r>
              <a:rPr lang="en-US" altLang="ko-KR" b="0" dirty="0">
                <a:solidFill>
                  <a:schemeClr val="bg1">
                    <a:lumMod val="50000"/>
                  </a:schemeClr>
                </a:solidFill>
              </a:rPr>
              <a:t>Collapse Hierarchy</a:t>
            </a:r>
          </a:p>
          <a:p>
            <a:r>
              <a:rPr lang="ko-KR" altLang="en-US" dirty="0"/>
              <a:t>거의 필요 없는 클래스에 대해서 </a:t>
            </a:r>
            <a:r>
              <a:rPr lang="en-US" altLang="ko-KR" b="0" dirty="0">
                <a:solidFill>
                  <a:schemeClr val="bg1">
                    <a:lumMod val="50000"/>
                  </a:schemeClr>
                </a:solidFill>
              </a:rPr>
              <a:t>Inline Class</a:t>
            </a:r>
            <a:endParaRPr lang="ko-KR" altLang="en-US" b="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428280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609A3D9-4EBF-4234-BDEA-C155FEF349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9373" y="2873828"/>
            <a:ext cx="2934626" cy="1956417"/>
          </a:xfrm>
          <a:prstGeom prst="rect">
            <a:avLst/>
          </a:prstGeom>
          <a:effectLst>
            <a:softEdge rad="635000"/>
          </a:effec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58A41B36-D75C-4657-A2A7-0A4B66E241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추측성 일반화</a:t>
            </a:r>
            <a:r>
              <a:rPr lang="en-US" altLang="ko-KR" b="0" dirty="0"/>
              <a:t>(Speculative Generality)</a:t>
            </a:r>
            <a:endParaRPr lang="ko-KR" altLang="en-US" b="0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82B5D01-ADB2-402F-BB32-552A816876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1" latinLnBrk="1"/>
            <a:fld id="{A5476106-E57E-47AA-8FE6-6CFF599F3012}" type="slidenum">
              <a:rPr lang="en-US" altLang="ko-KR" smtClean="0"/>
              <a:pPr defTabSz="914401" latinLnBrk="1"/>
              <a:t>89</a:t>
            </a:fld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21DB1F5-26AC-49B8-9371-88E8B34E3BC9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추측에 의한 일반적인 개발은 불필요한 부분을 생산 하는 경우가 많다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만약 별로 하는 일이 없는 추상 클래스가 있다면 </a:t>
            </a:r>
            <a:r>
              <a:rPr lang="en-US" altLang="ko-KR" sz="1200" b="0" dirty="0">
                <a:solidFill>
                  <a:schemeClr val="bg1">
                    <a:lumMod val="50000"/>
                  </a:schemeClr>
                </a:solidFill>
              </a:rPr>
              <a:t>Collapse Hierarchy</a:t>
            </a:r>
          </a:p>
          <a:p>
            <a:r>
              <a:rPr lang="ko-KR" altLang="en-US" dirty="0"/>
              <a:t>불필요한 위임은 </a:t>
            </a:r>
            <a:r>
              <a:rPr lang="en-US" altLang="ko-KR" sz="1200" b="0" dirty="0">
                <a:solidFill>
                  <a:schemeClr val="bg1">
                    <a:lumMod val="50000"/>
                  </a:schemeClr>
                </a:solidFill>
              </a:rPr>
              <a:t>Inline Class</a:t>
            </a:r>
          </a:p>
          <a:p>
            <a:r>
              <a:rPr lang="ko-KR" altLang="en-US" dirty="0"/>
              <a:t>메소드에 사용되지 않는 파라미터가 있다면</a:t>
            </a:r>
            <a:r>
              <a:rPr lang="en-US" altLang="ko-KR" dirty="0"/>
              <a:t> </a:t>
            </a:r>
            <a:r>
              <a:rPr lang="en-US" altLang="ko-KR" sz="1200" b="0" dirty="0">
                <a:solidFill>
                  <a:schemeClr val="bg1">
                    <a:lumMod val="50000"/>
                  </a:schemeClr>
                </a:solidFill>
              </a:rPr>
              <a:t>Remove Parameter</a:t>
            </a:r>
          </a:p>
          <a:p>
            <a:r>
              <a:rPr lang="ko-KR" altLang="en-US" dirty="0"/>
              <a:t>메소드 이름이 이상하고</a:t>
            </a:r>
            <a:r>
              <a:rPr lang="en-US" altLang="ko-KR" dirty="0"/>
              <a:t>, </a:t>
            </a:r>
            <a:r>
              <a:rPr lang="ko-KR" altLang="en-US" dirty="0"/>
              <a:t>추상적일 때는 </a:t>
            </a:r>
            <a:r>
              <a:rPr lang="en-US" altLang="ko-KR" sz="1200" b="0" dirty="0">
                <a:solidFill>
                  <a:schemeClr val="bg1">
                    <a:lumMod val="50000"/>
                  </a:schemeClr>
                </a:solidFill>
              </a:rPr>
              <a:t>Rename Method</a:t>
            </a:r>
            <a:endParaRPr lang="ko-KR" altLang="en-US" sz="1200" b="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43352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F6193274-E3D9-4C3F-BFB2-2183BA2CE9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4465" y="2341133"/>
            <a:ext cx="3349534" cy="2512151"/>
          </a:xfrm>
          <a:prstGeom prst="rect">
            <a:avLst/>
          </a:prstGeom>
          <a:effectLst>
            <a:softEdge rad="635000"/>
          </a:effec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2141C385-9C6B-4244-9A80-B05C30838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나쁜 코드의 대가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171E5F1-1A25-4F3B-8CF6-EBCBBFF661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1" latinLnBrk="1"/>
            <a:fld id="{A5476106-E57E-47AA-8FE6-6CFF599F3012}" type="slidenum">
              <a:rPr lang="en-US" altLang="ko-KR" smtClean="0"/>
              <a:pPr defTabSz="914401" latinLnBrk="1"/>
              <a:t>9</a:t>
            </a:fld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AA20D3E-CC40-43A7-ADC7-37BEC6AD015B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sz="1600" b="1" dirty="0">
                <a:latin typeface="맑은 고딕" pitchFamily="50" charset="-127"/>
                <a:ea typeface="맑은 고딕" pitchFamily="50" charset="-127"/>
                <a:cs typeface="Arial" panose="020B0604020202020204" pitchFamily="34" charset="0"/>
              </a:rPr>
              <a:t>나쁜 코드는 개발 속도를 떨어뜨린다</a:t>
            </a:r>
          </a:p>
          <a:p>
            <a:pPr lvl="1"/>
            <a:r>
              <a:rPr lang="ko-KR" altLang="en-US" b="1" dirty="0">
                <a:latin typeface="맑은 고딕" pitchFamily="50" charset="-127"/>
                <a:ea typeface="맑은 고딕" pitchFamily="50" charset="-127"/>
                <a:cs typeface="Arial" panose="020B0604020202020204" pitchFamily="34" charset="0"/>
              </a:rPr>
              <a:t>처음에는 빨리 개발할 수 있는 듯 보이지만 나중에는 점점 속도가 떨어진다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  <a:cs typeface="Arial" panose="020B0604020202020204" pitchFamily="34" charset="0"/>
              </a:rPr>
              <a:t>.</a:t>
            </a:r>
          </a:p>
          <a:p>
            <a:pPr lvl="1"/>
            <a:r>
              <a:rPr lang="ko-KR" altLang="en-US" b="1" dirty="0">
                <a:latin typeface="맑은 고딕" pitchFamily="50" charset="-127"/>
                <a:ea typeface="맑은 고딕" pitchFamily="50" charset="-127"/>
                <a:cs typeface="Arial" panose="020B0604020202020204" pitchFamily="34" charset="0"/>
              </a:rPr>
              <a:t>얽히고설킨 코드를 이해하는데 많은 시간이 소요된다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  <a:cs typeface="Arial" panose="020B0604020202020204" pitchFamily="34" charset="0"/>
              </a:rPr>
              <a:t>.</a:t>
            </a:r>
          </a:p>
          <a:p>
            <a:pPr lvl="1"/>
            <a:r>
              <a:rPr lang="ko-KR" altLang="en-US" b="1" dirty="0">
                <a:latin typeface="맑은 고딕" pitchFamily="50" charset="-127"/>
                <a:ea typeface="맑은 고딕" pitchFamily="50" charset="-127"/>
                <a:cs typeface="Arial" panose="020B0604020202020204" pitchFamily="34" charset="0"/>
              </a:rPr>
              <a:t>얽히고설킨 코드에 코드를 더하면 쓰레기 코드만 점점 더 증가한다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  <a:cs typeface="Arial" panose="020B0604020202020204" pitchFamily="34" charset="0"/>
              </a:rPr>
              <a:t>.</a:t>
            </a:r>
          </a:p>
          <a:p>
            <a:r>
              <a:rPr lang="ko-KR" altLang="en-US" sz="1600" b="1" dirty="0">
                <a:latin typeface="맑은 고딕" pitchFamily="50" charset="-127"/>
                <a:ea typeface="맑은 고딕" pitchFamily="50" charset="-127"/>
                <a:cs typeface="Arial" panose="020B0604020202020204" pitchFamily="34" charset="0"/>
              </a:rPr>
              <a:t>나쁜 코드가 쌓일수록 생산성이 떨어진다</a:t>
            </a:r>
          </a:p>
          <a:p>
            <a:pPr lvl="1"/>
            <a:r>
              <a:rPr lang="ko-KR" altLang="en-US" b="1" dirty="0">
                <a:latin typeface="맑은 고딕" pitchFamily="50" charset="-127"/>
                <a:ea typeface="맑은 고딕" pitchFamily="50" charset="-127"/>
                <a:cs typeface="Arial" panose="020B0604020202020204" pitchFamily="34" charset="0"/>
              </a:rPr>
              <a:t>팀 단위 프로젝트의 개발 생산성이 점점 떨어져 결국 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  <a:cs typeface="Arial" panose="020B0604020202020204" pitchFamily="34" charset="0"/>
              </a:rPr>
              <a:t>0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  <a:cs typeface="Arial" panose="020B0604020202020204" pitchFamily="34" charset="0"/>
              </a:rPr>
              <a:t>에 근접한다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  <a:cs typeface="Arial" panose="020B0604020202020204" pitchFamily="34" charset="0"/>
              </a:rPr>
              <a:t>.</a:t>
            </a:r>
          </a:p>
          <a:p>
            <a:pPr lvl="1"/>
            <a:r>
              <a:rPr lang="ko-KR" altLang="en-US" b="1" dirty="0">
                <a:latin typeface="맑은 고딕" pitchFamily="50" charset="-127"/>
                <a:ea typeface="맑은 고딕" pitchFamily="50" charset="-127"/>
                <a:cs typeface="Arial" panose="020B0604020202020204" pitchFamily="34" charset="0"/>
              </a:rPr>
              <a:t>한쪽을 고쳐도 다른 코드에서 문제가 발생하여 예외 </a:t>
            </a:r>
            <a:r>
              <a:rPr lang="ko-KR" altLang="en-US" b="1" dirty="0">
                <a:effectLst>
                  <a:glow rad="228600">
                    <a:schemeClr val="bg1">
                      <a:alpha val="90000"/>
                    </a:schemeClr>
                  </a:glow>
                </a:effectLst>
                <a:latin typeface="맑은 고딕" pitchFamily="50" charset="-127"/>
                <a:ea typeface="맑은 고딕" pitchFamily="50" charset="-127"/>
                <a:cs typeface="Arial" panose="020B0604020202020204" pitchFamily="34" charset="0"/>
              </a:rPr>
              <a:t>코드를 계속해서 추가해야 한다</a:t>
            </a:r>
            <a:r>
              <a:rPr lang="en-US" altLang="ko-KR" b="1" dirty="0">
                <a:effectLst>
                  <a:glow rad="228600">
                    <a:schemeClr val="bg1">
                      <a:alpha val="90000"/>
                    </a:schemeClr>
                  </a:glow>
                </a:effectLst>
                <a:latin typeface="맑은 고딕" pitchFamily="50" charset="-127"/>
                <a:ea typeface="맑은 고딕" pitchFamily="50" charset="-127"/>
                <a:cs typeface="Arial" panose="020B0604020202020204" pitchFamily="34" charset="0"/>
              </a:rPr>
              <a:t>.</a:t>
            </a:r>
          </a:p>
          <a:p>
            <a:pPr lvl="1"/>
            <a:r>
              <a:rPr lang="ko-KR" altLang="en-US" b="1" dirty="0">
                <a:latin typeface="맑은 고딕" pitchFamily="50" charset="-127"/>
                <a:ea typeface="맑은 고딕" pitchFamily="50" charset="-127"/>
                <a:cs typeface="Arial" panose="020B0604020202020204" pitchFamily="34" charset="0"/>
              </a:rPr>
              <a:t>결국 나쁜 코드만 더욱더 양산하게 된다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  <a:cs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4263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37CF27C-6A56-4DBE-A46D-98DC00730D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9373" y="2873828"/>
            <a:ext cx="2934626" cy="1956417"/>
          </a:xfrm>
          <a:prstGeom prst="rect">
            <a:avLst/>
          </a:prstGeom>
          <a:effectLst>
            <a:softEdge rad="635000"/>
          </a:effec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30C06312-03E6-4327-898C-E197A646A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임시 필드</a:t>
            </a:r>
            <a:r>
              <a:rPr lang="en-US" altLang="ko-KR" b="0" dirty="0"/>
              <a:t>(Temporary Field)</a:t>
            </a:r>
            <a:endParaRPr lang="ko-KR" altLang="en-US" b="0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9624EC0-0E45-4E2F-963A-58CCB2E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1" latinLnBrk="1"/>
            <a:fld id="{A5476106-E57E-47AA-8FE6-6CFF599F3012}" type="slidenum">
              <a:rPr lang="en-US" altLang="ko-KR" smtClean="0"/>
              <a:pPr defTabSz="914401" latinLnBrk="1"/>
              <a:t>90</a:t>
            </a:fld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114B9FF-46F1-4942-A294-2AD90B269E09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인스턴스 변수가 특정 상황에서만 세팅 되는 경우</a:t>
            </a:r>
          </a:p>
          <a:p>
            <a:r>
              <a:rPr lang="ko-KR" altLang="en-US" dirty="0"/>
              <a:t>임시 필드는 복잡한 알고리즘이 여러 변수를 필요로 할 때 흔히 나타난다</a:t>
            </a:r>
            <a:r>
              <a:rPr lang="en-US" altLang="ko-KR" dirty="0"/>
              <a:t>. </a:t>
            </a:r>
            <a:r>
              <a:rPr lang="ko-KR" altLang="en-US" dirty="0"/>
              <a:t>왜냐하면 아주 많은 값을 파라미터로 넘기는 것을 원치 않기 때문이다</a:t>
            </a:r>
            <a:r>
              <a:rPr lang="en-US" altLang="ko-KR" dirty="0"/>
              <a:t>. </a:t>
            </a:r>
            <a:r>
              <a:rPr lang="ko-KR" altLang="en-US" dirty="0"/>
              <a:t>이런 경우 필요한 변수와 메소드를 묶어 </a:t>
            </a:r>
            <a:r>
              <a:rPr lang="en-US" altLang="ko-KR" b="0" dirty="0">
                <a:solidFill>
                  <a:schemeClr val="bg1">
                    <a:lumMod val="50000"/>
                  </a:schemeClr>
                </a:solidFill>
              </a:rPr>
              <a:t>Extract Class</a:t>
            </a:r>
            <a:r>
              <a:rPr lang="ko-KR" altLang="en-US" dirty="0"/>
              <a:t>를 사용할 수 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4945306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FB66539-22D9-4E8A-8505-93C7538C33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9373" y="2873828"/>
            <a:ext cx="2934626" cy="1956417"/>
          </a:xfrm>
          <a:prstGeom prst="rect">
            <a:avLst/>
          </a:prstGeom>
          <a:effectLst>
            <a:softEdge rad="635000"/>
          </a:effec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30783A6C-9EBB-487D-8E55-0CF779E5EF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그 외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C10308E-5D4F-4B69-AF1C-551C97A057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1" latinLnBrk="1"/>
            <a:fld id="{A5476106-E57E-47AA-8FE6-6CFF599F3012}" type="slidenum">
              <a:rPr lang="en-US" altLang="ko-KR" smtClean="0"/>
              <a:pPr defTabSz="914401" latinLnBrk="1"/>
              <a:t>91</a:t>
            </a:fld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223414A-C56D-4FA0-955F-0669F4DC1C0E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메시지 체인</a:t>
            </a:r>
            <a:r>
              <a:rPr lang="en-US" altLang="ko-KR" b="0" dirty="0"/>
              <a:t>(Message Chains)</a:t>
            </a:r>
          </a:p>
          <a:p>
            <a:pPr lvl="1"/>
            <a:r>
              <a:rPr lang="ko-KR" altLang="en-US" dirty="0"/>
              <a:t>클라이언트가 어떤 객체를 얻기 위해 다른 객체에 물어보고</a:t>
            </a:r>
            <a:r>
              <a:rPr lang="en-US" altLang="ko-KR" dirty="0"/>
              <a:t>, </a:t>
            </a:r>
            <a:r>
              <a:rPr lang="ko-KR" altLang="en-US" dirty="0"/>
              <a:t>다른 객체는 다시 또 다른 객체에 물어보고</a:t>
            </a:r>
            <a:r>
              <a:rPr lang="en-US" altLang="ko-KR" dirty="0"/>
              <a:t>, </a:t>
            </a:r>
            <a:r>
              <a:rPr lang="ko-KR" altLang="en-US" dirty="0"/>
              <a:t>그 객체는 다시 다른 객체에 물어보고</a:t>
            </a:r>
            <a:r>
              <a:rPr lang="en-US" altLang="ko-KR" dirty="0"/>
              <a:t>…</a:t>
            </a:r>
          </a:p>
          <a:p>
            <a:r>
              <a:rPr lang="ko-KR" altLang="en-US" dirty="0"/>
              <a:t>미들 맨</a:t>
            </a:r>
            <a:r>
              <a:rPr lang="en-US" altLang="ko-KR" b="0" dirty="0"/>
              <a:t>(Middle Man)</a:t>
            </a:r>
          </a:p>
          <a:p>
            <a:pPr lvl="1"/>
            <a:r>
              <a:rPr lang="ko-KR" altLang="en-US" dirty="0"/>
              <a:t>메소드의 태반이 다른 클래스로 위임을 하고 있는 경우</a:t>
            </a:r>
            <a:endParaRPr lang="en-US" altLang="ko-KR" dirty="0"/>
          </a:p>
          <a:p>
            <a:r>
              <a:rPr lang="ko-KR" altLang="en-US" dirty="0"/>
              <a:t>부적절한 친밀</a:t>
            </a:r>
            <a:r>
              <a:rPr lang="en-US" altLang="ko-KR" b="0" dirty="0"/>
              <a:t>(Inappropriate Intimacy)</a:t>
            </a:r>
          </a:p>
          <a:p>
            <a:pPr lvl="1"/>
            <a:r>
              <a:rPr lang="ko-KR" altLang="en-US" dirty="0"/>
              <a:t>지나치게 친밀한 클래스</a:t>
            </a:r>
            <a:endParaRPr lang="en-US" altLang="ko-KR" dirty="0"/>
          </a:p>
          <a:p>
            <a:r>
              <a:rPr lang="ko-KR" altLang="en-US" dirty="0"/>
              <a:t>다른 인터페이스를 가진 대체 클래스</a:t>
            </a:r>
            <a:r>
              <a:rPr lang="en-US" altLang="ko-KR" b="0" dirty="0"/>
              <a:t>(Alternative Classes </a:t>
            </a:r>
            <a:r>
              <a:rPr lang="en-US" altLang="ko-KR" b="0" dirty="0">
                <a:effectLst>
                  <a:glow rad="228600">
                    <a:schemeClr val="bg1">
                      <a:alpha val="90000"/>
                    </a:schemeClr>
                  </a:glow>
                </a:effectLst>
              </a:rPr>
              <a:t>with Different Interface)</a:t>
            </a:r>
          </a:p>
          <a:p>
            <a:pPr lvl="1"/>
            <a:r>
              <a:rPr lang="ko-KR" altLang="en-US" dirty="0"/>
              <a:t>같은 작업을 하지만 다른 시그니처를 가지는 메소드</a:t>
            </a:r>
            <a:endParaRPr lang="en-US" altLang="ko-KR" dirty="0"/>
          </a:p>
          <a:p>
            <a:r>
              <a:rPr lang="ko-KR" altLang="en-US" dirty="0"/>
              <a:t>불완전한 라이브러리 클래스</a:t>
            </a:r>
            <a:r>
              <a:rPr lang="en-US" altLang="ko-KR" b="0" dirty="0"/>
              <a:t>(Incomplete Library Class)</a:t>
            </a:r>
          </a:p>
          <a:p>
            <a:pPr lvl="1"/>
            <a:r>
              <a:rPr lang="ko-KR" altLang="en-US" dirty="0"/>
              <a:t>라이브러리 클래스가 가지고 있었으면 하는 메소드</a:t>
            </a:r>
          </a:p>
        </p:txBody>
      </p:sp>
    </p:spTree>
    <p:extLst>
      <p:ext uri="{BB962C8B-B14F-4D97-AF65-F5344CB8AC3E}">
        <p14:creationId xmlns:p14="http://schemas.microsoft.com/office/powerpoint/2010/main" val="100819157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7DCDD00-473C-4906-8D2B-FAD69D41C1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9373" y="2873828"/>
            <a:ext cx="2934626" cy="1956417"/>
          </a:xfrm>
          <a:prstGeom prst="rect">
            <a:avLst/>
          </a:prstGeom>
          <a:effectLst>
            <a:softEdge rad="635000"/>
          </a:effec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30783A6C-9EBB-487D-8E55-0CF779E5EF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그 외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C10308E-5D4F-4B69-AF1C-551C97A057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76106-E57E-47AA-8FE6-6CFF599F3012}" type="slidenum">
              <a:rPr lang="en-US" altLang="ko-KR" smtClean="0"/>
              <a:pPr/>
              <a:t>92</a:t>
            </a:fld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223414A-C56D-4FA0-955F-0669F4DC1C0E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데이터 클래스</a:t>
            </a:r>
            <a:r>
              <a:rPr lang="en-US" altLang="ko-KR" b="0" dirty="0"/>
              <a:t>(Data Class)</a:t>
            </a:r>
          </a:p>
          <a:p>
            <a:pPr lvl="1"/>
            <a:r>
              <a:rPr lang="ko-KR" altLang="en-US" dirty="0"/>
              <a:t> 필드와 각 필드에 대한 </a:t>
            </a:r>
            <a:r>
              <a:rPr lang="en-US" altLang="ko-KR" dirty="0"/>
              <a:t>get/set</a:t>
            </a:r>
            <a:r>
              <a:rPr lang="ko-KR" altLang="en-US" dirty="0"/>
              <a:t>메소드만 가지고</a:t>
            </a:r>
            <a:r>
              <a:rPr lang="en-US" altLang="ko-KR" dirty="0"/>
              <a:t>, </a:t>
            </a:r>
            <a:r>
              <a:rPr lang="ko-KR" altLang="en-US" dirty="0"/>
              <a:t>다른 것은 아무것도 없는 클래스</a:t>
            </a:r>
            <a:endParaRPr lang="en-US" altLang="ko-KR" dirty="0"/>
          </a:p>
          <a:p>
            <a:r>
              <a:rPr lang="ko-KR" altLang="en-US" dirty="0"/>
              <a:t>거부된 유산</a:t>
            </a:r>
            <a:r>
              <a:rPr lang="en-US" altLang="ko-KR" b="0" dirty="0"/>
              <a:t>(Refused Bequest)</a:t>
            </a:r>
          </a:p>
          <a:p>
            <a:pPr lvl="1"/>
            <a:r>
              <a:rPr lang="ko-KR" altLang="en-US" dirty="0"/>
              <a:t>전통적으로 “모든 수퍼 클래스는 추상 클래스여야 한다”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43423722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93284590"/>
      </p:ext>
    </p:extLst>
  </p:cSld>
  <p:clrMapOvr>
    <a:masterClrMapping/>
  </p:clrMapOvr>
  <p:transition spd="slow">
    <p:wipe dir="r"/>
  </p:transition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9">
            <a:extLst>
              <a:ext uri="{FF2B5EF4-FFF2-40B4-BE49-F238E27FC236}">
                <a16:creationId xmlns:a16="http://schemas.microsoft.com/office/drawing/2014/main" id="{BF545210-0FAB-4C55-AEE6-CE50AB931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소프트웨어 품질 개론</a:t>
            </a:r>
            <a:endParaRPr lang="ko-KR" altLang="en-US" sz="2400" b="0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975FFB5-0CA5-4983-8B25-C8BE7474AA05}"/>
              </a:ext>
            </a:extLst>
          </p:cNvPr>
          <p:cNvSpPr/>
          <p:nvPr/>
        </p:nvSpPr>
        <p:spPr>
          <a:xfrm>
            <a:off x="8110066" y="1932993"/>
            <a:ext cx="833882" cy="3139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 defTabSz="685818" latinLnBrk="1">
              <a:lnSpc>
                <a:spcPct val="90000"/>
              </a:lnSpc>
              <a:spcBef>
                <a:spcPts val="750"/>
              </a:spcBef>
            </a:pPr>
            <a:r>
              <a:rPr lang="en-US" altLang="ko-KR" sz="1600" kern="0" dirty="0">
                <a:solidFill>
                  <a:srgbClr val="3D70A3"/>
                </a:solidFill>
                <a:latin typeface="맑은 고딕" pitchFamily="50" charset="-127"/>
                <a:cs typeface="Arial" pitchFamily="34" charset="0"/>
              </a:rPr>
              <a:t>(2</a:t>
            </a:r>
            <a:r>
              <a:rPr lang="ko-KR" altLang="en-US" sz="1600" kern="0" dirty="0">
                <a:solidFill>
                  <a:srgbClr val="3D70A3"/>
                </a:solidFill>
                <a:latin typeface="맑은 고딕" pitchFamily="50" charset="-127"/>
                <a:cs typeface="Arial" pitchFamily="34" charset="0"/>
              </a:rPr>
              <a:t>일차</a:t>
            </a:r>
            <a:r>
              <a:rPr lang="en-US" altLang="ko-KR" sz="1600" kern="0" dirty="0">
                <a:solidFill>
                  <a:srgbClr val="3D70A3"/>
                </a:solidFill>
                <a:latin typeface="맑은 고딕" pitchFamily="50" charset="-127"/>
                <a:cs typeface="Arial" pitchFamily="34" charset="0"/>
              </a:rPr>
              <a:t>)</a:t>
            </a:r>
          </a:p>
        </p:txBody>
      </p:sp>
      <p:sp>
        <p:nvSpPr>
          <p:cNvPr id="5" name="내용 개체 틀 7">
            <a:extLst>
              <a:ext uri="{FF2B5EF4-FFF2-40B4-BE49-F238E27FC236}">
                <a16:creationId xmlns:a16="http://schemas.microsoft.com/office/drawing/2014/main" id="{35FE0A14-28D5-4B76-96B4-D8EBDCB3AF57}"/>
              </a:ext>
            </a:extLst>
          </p:cNvPr>
          <p:cNvSpPr txBox="1">
            <a:spLocks/>
          </p:cNvSpPr>
          <p:nvPr/>
        </p:nvSpPr>
        <p:spPr>
          <a:xfrm>
            <a:off x="2961112" y="2246925"/>
            <a:ext cx="3995948" cy="1842107"/>
          </a:xfrm>
          <a:prstGeom prst="rect">
            <a:avLst/>
          </a:prstGeom>
        </p:spPr>
        <p:txBody>
          <a:bodyPr wrap="square" tIns="46800" anchor="t">
            <a:spAutoFit/>
          </a:bodyPr>
          <a:lstStyle>
            <a:lvl1pPr marL="0" indent="0" algn="r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0" lang="ko-KR" altLang="en-US" sz="2400" b="1" i="0" u="none" strike="noStrike" kern="0" cap="none" spc="0" normalizeH="0" baseline="0" noProof="0" smtClean="0">
                <a:ln>
                  <a:noFill/>
                </a:ln>
                <a:solidFill>
                  <a:srgbClr val="3D70A3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4378" eaLnBrk="0" fontAlgn="base" latinLnBrk="0" hangingPunct="0">
              <a:lnSpc>
                <a:spcPct val="200000"/>
              </a:lnSpc>
              <a:spcBef>
                <a:spcPct val="0"/>
              </a:spcBef>
            </a:pPr>
            <a:r>
              <a:rPr lang="en-US" altLang="ko-KR" sz="1400" dirty="0">
                <a:latin typeface="+mn-ea"/>
              </a:rPr>
              <a:t>5</a:t>
            </a:r>
            <a:r>
              <a:rPr lang="ko-KR" altLang="en-US" sz="1400" dirty="0">
                <a:latin typeface="+mn-ea"/>
              </a:rPr>
              <a:t>교시</a:t>
            </a:r>
            <a:r>
              <a:rPr lang="en-US" altLang="ko-KR" sz="1400" dirty="0">
                <a:latin typeface="+mn-ea"/>
              </a:rPr>
              <a:t>.  </a:t>
            </a:r>
            <a:r>
              <a:rPr lang="ko-KR" altLang="en-US" sz="2000" dirty="0" err="1">
                <a:latin typeface="+mn-ea"/>
              </a:rPr>
              <a:t>리팩토링</a:t>
            </a:r>
            <a:r>
              <a:rPr lang="ko-KR" altLang="en-US" sz="2000" dirty="0">
                <a:latin typeface="+mn-ea"/>
              </a:rPr>
              <a:t> 실습</a:t>
            </a:r>
            <a:r>
              <a:rPr lang="ko-KR" altLang="en-US" sz="1200" b="0" dirty="0">
                <a:latin typeface="+mn-ea"/>
              </a:rPr>
              <a:t> </a:t>
            </a:r>
            <a:r>
              <a:rPr lang="en-US" altLang="ko-KR" sz="1200" b="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(2</a:t>
            </a:r>
            <a:r>
              <a:rPr lang="ko-KR" altLang="en-US" sz="1200" b="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시간</a:t>
            </a:r>
            <a:r>
              <a:rPr lang="en-US" altLang="ko-KR" sz="1200" b="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)</a:t>
            </a:r>
          </a:p>
          <a:p>
            <a:pPr algn="l" defTabSz="914378" eaLnBrk="0" fontAlgn="base" latinLnBrk="0" hangingPunct="0">
              <a:lnSpc>
                <a:spcPct val="200000"/>
              </a:lnSpc>
              <a:spcBef>
                <a:spcPct val="0"/>
              </a:spcBef>
            </a:pPr>
            <a:r>
              <a:rPr lang="en-US" altLang="ko-KR" sz="1400" dirty="0">
                <a:latin typeface="+mn-ea"/>
                <a:ea typeface="+mn-ea"/>
              </a:rPr>
              <a:t>6</a:t>
            </a:r>
            <a:r>
              <a:rPr lang="ko-KR" altLang="en-US" sz="1400" dirty="0">
                <a:latin typeface="+mn-ea"/>
                <a:ea typeface="+mn-ea"/>
              </a:rPr>
              <a:t>교시</a:t>
            </a:r>
            <a:r>
              <a:rPr lang="en-US" altLang="ko-KR" sz="1400" dirty="0">
                <a:latin typeface="+mn-ea"/>
                <a:ea typeface="+mn-ea"/>
              </a:rPr>
              <a:t>.  </a:t>
            </a:r>
            <a:r>
              <a:rPr lang="ko-KR" altLang="en-US" sz="2000" dirty="0">
                <a:latin typeface="+mn-ea"/>
                <a:ea typeface="+mn-ea"/>
              </a:rPr>
              <a:t>테스트 주도 개발</a:t>
            </a:r>
            <a:r>
              <a:rPr lang="ko-KR" altLang="en-US" sz="1100" b="0" kern="1200" dirty="0">
                <a:solidFill>
                  <a:prstClr val="black"/>
                </a:solidFill>
                <a:cs typeface="+mn-cs"/>
              </a:rPr>
              <a:t> </a:t>
            </a:r>
            <a:r>
              <a:rPr lang="en-US" altLang="ko-KR" sz="1100" b="0" kern="1200" dirty="0">
                <a:solidFill>
                  <a:prstClr val="white">
                    <a:lumMod val="65000"/>
                  </a:prstClr>
                </a:solidFill>
                <a:cs typeface="+mn-cs"/>
              </a:rPr>
              <a:t>(2</a:t>
            </a:r>
            <a:r>
              <a:rPr lang="ko-KR" altLang="en-US" sz="1100" b="0" kern="1200" dirty="0">
                <a:solidFill>
                  <a:prstClr val="white">
                    <a:lumMod val="65000"/>
                  </a:prstClr>
                </a:solidFill>
                <a:cs typeface="+mn-cs"/>
              </a:rPr>
              <a:t>시간</a:t>
            </a:r>
            <a:r>
              <a:rPr lang="en-US" altLang="ko-KR" sz="1100" b="0" kern="1200" dirty="0">
                <a:solidFill>
                  <a:prstClr val="white">
                    <a:lumMod val="65000"/>
                  </a:prstClr>
                </a:solidFill>
                <a:cs typeface="+mn-cs"/>
              </a:rPr>
              <a:t>)</a:t>
            </a:r>
            <a:endParaRPr lang="en-US" altLang="ko-KR" sz="1400" dirty="0">
              <a:latin typeface="+mn-ea"/>
              <a:ea typeface="+mn-ea"/>
            </a:endParaRPr>
          </a:p>
          <a:p>
            <a:pPr algn="l" defTabSz="914378" eaLnBrk="0" fontAlgn="base" latinLnBrk="0" hangingPunct="0">
              <a:lnSpc>
                <a:spcPct val="200000"/>
              </a:lnSpc>
              <a:spcBef>
                <a:spcPct val="0"/>
              </a:spcBef>
            </a:pPr>
            <a:r>
              <a:rPr lang="en-US" altLang="ko-KR" sz="1400" dirty="0">
                <a:latin typeface="+mn-ea"/>
              </a:rPr>
              <a:t>7</a:t>
            </a:r>
            <a:r>
              <a:rPr lang="ko-KR" altLang="en-US" sz="1400" dirty="0">
                <a:latin typeface="+mn-ea"/>
              </a:rPr>
              <a:t>교시</a:t>
            </a:r>
            <a:r>
              <a:rPr lang="en-US" altLang="ko-KR" sz="1400" dirty="0">
                <a:latin typeface="+mn-ea"/>
              </a:rPr>
              <a:t>.  </a:t>
            </a:r>
            <a:r>
              <a:rPr lang="ko-KR" altLang="en-US" sz="2000" dirty="0">
                <a:latin typeface="+mn-ea"/>
              </a:rPr>
              <a:t>소스코드 분석 실습</a:t>
            </a:r>
            <a:r>
              <a:rPr lang="ko-KR" altLang="en-US" sz="1100" b="0" dirty="0">
                <a:latin typeface="+mn-ea"/>
              </a:rPr>
              <a:t> </a:t>
            </a:r>
            <a:r>
              <a:rPr lang="en-US" altLang="ko-KR" sz="1100" b="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(3</a:t>
            </a:r>
            <a:r>
              <a:rPr lang="ko-KR" altLang="en-US" sz="1100" b="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시간</a:t>
            </a:r>
            <a:r>
              <a:rPr lang="en-US" altLang="ko-KR" sz="1100" b="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733836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9">
            <a:extLst>
              <a:ext uri="{FF2B5EF4-FFF2-40B4-BE49-F238E27FC236}">
                <a16:creationId xmlns:a16="http://schemas.microsoft.com/office/drawing/2014/main" id="{BF545210-0FAB-4C55-AEE6-CE50AB931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소프트웨어 품질 개론</a:t>
            </a:r>
            <a:endParaRPr lang="ko-KR" altLang="en-US" sz="2400" b="0" dirty="0"/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F3004E08-662C-4F95-A7BF-02C1FB8A340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/>
            <a:r>
              <a:rPr lang="en-US" altLang="ko-KR" sz="1600" dirty="0">
                <a:latin typeface="+mn-ea"/>
              </a:rPr>
              <a:t>5</a:t>
            </a:r>
            <a:r>
              <a:rPr lang="ko-KR" altLang="en-US" sz="1600" dirty="0">
                <a:latin typeface="+mn-ea"/>
              </a:rPr>
              <a:t>교시</a:t>
            </a:r>
            <a:r>
              <a:rPr lang="en-US" altLang="ko-KR" sz="1600" dirty="0">
                <a:latin typeface="+mn-ea"/>
              </a:rPr>
              <a:t>.  </a:t>
            </a:r>
            <a:r>
              <a:rPr lang="ko-KR" altLang="en-US" dirty="0">
                <a:latin typeface="+mn-ea"/>
              </a:rPr>
              <a:t>리팩토링 실습</a:t>
            </a:r>
            <a:endParaRPr lang="en-US" altLang="ko-KR" sz="1600" b="0" dirty="0"/>
          </a:p>
        </p:txBody>
      </p:sp>
    </p:spTree>
    <p:extLst>
      <p:ext uri="{BB962C8B-B14F-4D97-AF65-F5344CB8AC3E}">
        <p14:creationId xmlns:p14="http://schemas.microsoft.com/office/powerpoint/2010/main" val="2804196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68D030-923F-7E45-9D36-EA19FD0D5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2FB1D5C-482E-40AA-8FF3-3FAD3EA34C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76106-E57E-47AA-8FE6-6CFF599F3012}" type="slidenum">
              <a:rPr lang="en-US" altLang="ko-KR" smtClean="0"/>
              <a:pPr/>
              <a:t>96</a:t>
            </a:fld>
            <a:endParaRPr lang="en-US" altLang="ko-KR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37B827D2-51EF-E840-ACE2-45AA25476C9D}"/>
              </a:ext>
            </a:extLst>
          </p:cNvPr>
          <p:cNvSpPr>
            <a:spLocks noChangeAspect="1"/>
          </p:cNvSpPr>
          <p:nvPr/>
        </p:nvSpPr>
        <p:spPr bwMode="auto">
          <a:xfrm>
            <a:off x="3650827" y="1678438"/>
            <a:ext cx="1842344" cy="1840220"/>
          </a:xfrm>
          <a:prstGeom prst="ellipse">
            <a:avLst/>
          </a:prstGeom>
          <a:solidFill>
            <a:srgbClr val="3D70A3"/>
          </a:solidFill>
          <a:ln w="63500" algn="ctr">
            <a:solidFill>
              <a:schemeClr val="bg1"/>
            </a:solidFill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80000"/>
              </a:lnSpc>
            </a:pPr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Practice</a:t>
            </a:r>
            <a:endParaRPr lang="ko-KR" altLang="en-US" sz="3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1282365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9">
            <a:extLst>
              <a:ext uri="{FF2B5EF4-FFF2-40B4-BE49-F238E27FC236}">
                <a16:creationId xmlns:a16="http://schemas.microsoft.com/office/drawing/2014/main" id="{BF545210-0FAB-4C55-AEE6-CE50AB931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소프트웨어 품질 개론</a:t>
            </a:r>
            <a:endParaRPr lang="ko-KR" altLang="en-US" sz="2400" b="0" dirty="0"/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F3004E08-662C-4F95-A7BF-02C1FB8A340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/>
            <a:r>
              <a:rPr lang="en-US" altLang="ko-KR" sz="1600" dirty="0">
                <a:latin typeface="+mn-ea"/>
              </a:rPr>
              <a:t>6</a:t>
            </a:r>
            <a:r>
              <a:rPr lang="ko-KR" altLang="en-US" sz="1600" dirty="0">
                <a:latin typeface="+mn-ea"/>
              </a:rPr>
              <a:t>교시</a:t>
            </a:r>
            <a:r>
              <a:rPr lang="en-US" altLang="ko-KR" sz="1600" dirty="0">
                <a:latin typeface="+mn-ea"/>
              </a:rPr>
              <a:t>.  </a:t>
            </a:r>
            <a:r>
              <a:rPr lang="ko-KR" altLang="en-US" dirty="0">
                <a:latin typeface="+mn-ea"/>
              </a:rPr>
              <a:t>테스트 주도 개발</a:t>
            </a:r>
            <a:endParaRPr lang="en-US" altLang="ko-KR" dirty="0">
              <a:latin typeface="+mn-ea"/>
            </a:endParaRPr>
          </a:p>
          <a:p>
            <a:pPr lvl="0"/>
            <a:r>
              <a:rPr lang="ko-KR" altLang="en-US" sz="1600" dirty="0">
                <a:latin typeface="+mn-ea"/>
              </a:rPr>
              <a:t>이근엽</a:t>
            </a:r>
            <a:endParaRPr lang="en-US" altLang="ko-KR" sz="1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FC8EFC-C36B-4F6E-8ED6-3D2F7FCFC791}"/>
              </a:ext>
            </a:extLst>
          </p:cNvPr>
          <p:cNvSpPr txBox="1"/>
          <p:nvPr/>
        </p:nvSpPr>
        <p:spPr>
          <a:xfrm>
            <a:off x="6577596" y="2240341"/>
            <a:ext cx="236635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9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출처 </a:t>
            </a:r>
            <a:r>
              <a:rPr lang="en-US" altLang="ko-KR" sz="9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&lt;TDD</a:t>
            </a:r>
            <a:r>
              <a:rPr lang="ko-KR" altLang="en-US" sz="9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와 </a:t>
            </a:r>
            <a:r>
              <a:rPr lang="en-US" altLang="ko-KR" sz="9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ATDD&gt;</a:t>
            </a:r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BX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살롱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2021/07/08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7" name="그래픽 6" descr="고정">
            <a:extLst>
              <a:ext uri="{FF2B5EF4-FFF2-40B4-BE49-F238E27FC236}">
                <a16:creationId xmlns:a16="http://schemas.microsoft.com/office/drawing/2014/main" id="{E9F9F809-0A4D-411A-A4C2-049B4FA34B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88746" y="2255581"/>
            <a:ext cx="188105" cy="188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538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4">
            <a:extLst>
              <a:ext uri="{FF2B5EF4-FFF2-40B4-BE49-F238E27FC236}">
                <a16:creationId xmlns:a16="http://schemas.microsoft.com/office/drawing/2014/main" id="{9AD8E795-DD87-404F-9CE0-955C3E4149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001" y="1502410"/>
            <a:ext cx="8643998" cy="3187701"/>
          </a:xfrm>
          <a:prstGeom prst="roundRect">
            <a:avLst>
              <a:gd name="adj" fmla="val 5445"/>
            </a:avLst>
          </a:prstGeom>
          <a:noFill/>
          <a:ln w="12700">
            <a:solidFill>
              <a:schemeClr val="accent6"/>
            </a:solidFill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360000" tIns="180000" rIns="180000" bIns="180000" numCol="1" anchor="t" anchorCtr="0" compatLnSpc="1">
            <a:prstTxWarp prst="textNoShape">
              <a:avLst/>
            </a:prstTxWarp>
            <a:noAutofit/>
          </a:bodyPr>
          <a:lstStyle/>
          <a:p>
            <a:pPr algn="l"/>
            <a:endParaRPr lang="en-US" altLang="ko-KR" sz="1050" dirty="0">
              <a:solidFill>
                <a:srgbClr val="000000"/>
              </a:solidFill>
              <a:latin typeface="맑은 고딕" panose="020D0009000000000000" pitchFamily="49" charset="-127"/>
              <a:ea typeface="맑은 고딕" panose="020D0009000000000000" pitchFamily="49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88C6980-9A8C-4C65-BA9B-D909406813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테스트의 진화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D308628-6AF9-4E48-9C63-BFA06BB45B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1" latinLnBrk="1"/>
            <a:fld id="{A5476106-E57E-47AA-8FE6-6CFF599F3012}" type="slidenum">
              <a:rPr lang="en-US" altLang="ko-KR" smtClean="0"/>
              <a:pPr defTabSz="914401" latinLnBrk="1"/>
              <a:t>98</a:t>
            </a:fld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FFA2D6B-2F25-45C6-8DB4-AC0B459555BF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소프트웨어 개발 방법이 진화함에 따라 소프트웨어 테스팅도 점점 빠른 피드백을 받는 방향으로 함께 발전해 가고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1A10AAC6-BB16-47A2-9863-6E058E7B1FE0}"/>
              </a:ext>
            </a:extLst>
          </p:cNvPr>
          <p:cNvGrpSpPr/>
          <p:nvPr/>
        </p:nvGrpSpPr>
        <p:grpSpPr>
          <a:xfrm>
            <a:off x="361950" y="1597659"/>
            <a:ext cx="8354309" cy="2959105"/>
            <a:chOff x="250001" y="1278978"/>
            <a:chExt cx="8595905" cy="3129777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04DF272-4079-4C33-9DD8-60FD9FF40706}"/>
                </a:ext>
              </a:extLst>
            </p:cNvPr>
            <p:cNvSpPr txBox="1"/>
            <p:nvPr/>
          </p:nvSpPr>
          <p:spPr>
            <a:xfrm>
              <a:off x="5550555" y="1732948"/>
              <a:ext cx="656431" cy="2452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(2002)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13B48C9-65F2-4AF9-AF2E-5D04C3C4A1F4}"/>
                </a:ext>
              </a:extLst>
            </p:cNvPr>
            <p:cNvSpPr txBox="1"/>
            <p:nvPr/>
          </p:nvSpPr>
          <p:spPr>
            <a:xfrm>
              <a:off x="6603226" y="1804156"/>
              <a:ext cx="616159" cy="2380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(</a:t>
              </a:r>
              <a:r>
                <a:rPr lang="en-US" altLang="ko-KR" sz="10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2006</a:t>
              </a:r>
              <a:r>
                <a:rPr lang="en-US" altLang="ko-KR" sz="105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)</a:t>
              </a:r>
            </a:p>
          </p:txBody>
        </p:sp>
        <p:pic>
          <p:nvPicPr>
            <p:cNvPr id="7" name="Picture 2" descr="The History of Software Testing&#10;DEBAGGING&#10;to debug the&#10;software&#10;… - 1956&#10;DEMONSTRATION&#10;to prove that&#10;software works&#10;1957 -...">
              <a:extLst>
                <a:ext uri="{FF2B5EF4-FFF2-40B4-BE49-F238E27FC236}">
                  <a16:creationId xmlns:a16="http://schemas.microsoft.com/office/drawing/2014/main" id="{AA212AA9-A002-4F70-A6A7-AECF994932A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20" t="20052" r="2182" b="14439"/>
            <a:stretch/>
          </p:blipFill>
          <p:spPr bwMode="auto">
            <a:xfrm>
              <a:off x="250001" y="1278978"/>
              <a:ext cx="6092272" cy="21182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모서리가 둥근 직사각형 7">
              <a:extLst>
                <a:ext uri="{FF2B5EF4-FFF2-40B4-BE49-F238E27FC236}">
                  <a16:creationId xmlns:a16="http://schemas.microsoft.com/office/drawing/2014/main" id="{66F2D3A4-7BB3-4ADC-9619-EE803A3C0AEB}"/>
                </a:ext>
              </a:extLst>
            </p:cNvPr>
            <p:cNvSpPr/>
            <p:nvPr/>
          </p:nvSpPr>
          <p:spPr bwMode="auto">
            <a:xfrm>
              <a:off x="5434679" y="2326124"/>
              <a:ext cx="1993876" cy="99862"/>
            </a:xfrm>
            <a:prstGeom prst="roundRect">
              <a:avLst>
                <a:gd name="adj" fmla="val 50000"/>
              </a:avLst>
            </a:prstGeom>
            <a:solidFill>
              <a:srgbClr val="EA223E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latinLnBrk="0"/>
              <a:endParaRPr kumimoji="0"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584E13A-6CD9-4FE6-9493-0D4E15271FD7}"/>
                </a:ext>
              </a:extLst>
            </p:cNvPr>
            <p:cNvSpPr txBox="1"/>
            <p:nvPr/>
          </p:nvSpPr>
          <p:spPr>
            <a:xfrm>
              <a:off x="5513044" y="1884272"/>
              <a:ext cx="716152" cy="4231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>
                  <a:solidFill>
                    <a:srgbClr val="6B6BCF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TDD</a:t>
              </a:r>
            </a:p>
          </p:txBody>
        </p:sp>
        <p:sp>
          <p:nvSpPr>
            <p:cNvPr id="10" name="모서리가 둥근 직사각형 22">
              <a:extLst>
                <a:ext uri="{FF2B5EF4-FFF2-40B4-BE49-F238E27FC236}">
                  <a16:creationId xmlns:a16="http://schemas.microsoft.com/office/drawing/2014/main" id="{EBAE9847-8412-4CD0-A5BA-18F1C1492EB5}"/>
                </a:ext>
              </a:extLst>
            </p:cNvPr>
            <p:cNvSpPr/>
            <p:nvPr/>
          </p:nvSpPr>
          <p:spPr bwMode="auto">
            <a:xfrm rot="5400000">
              <a:off x="6337700" y="3317679"/>
              <a:ext cx="2070630" cy="111522"/>
            </a:xfrm>
            <a:prstGeom prst="roundRect">
              <a:avLst>
                <a:gd name="adj" fmla="val 50000"/>
              </a:avLst>
            </a:prstGeom>
            <a:solidFill>
              <a:srgbClr val="EA223E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latinLnBrk="0"/>
              <a:endParaRPr kumimoji="0"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71CC719-8943-4D77-862E-6C9F56B9841B}"/>
                </a:ext>
              </a:extLst>
            </p:cNvPr>
            <p:cNvSpPr txBox="1"/>
            <p:nvPr/>
          </p:nvSpPr>
          <p:spPr>
            <a:xfrm>
              <a:off x="4049717" y="3773653"/>
              <a:ext cx="1064166" cy="6022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Extreme </a:t>
              </a:r>
            </a:p>
            <a:p>
              <a:r>
                <a:rPr lang="en-US" altLang="ko-KR" sz="105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Programming</a:t>
              </a:r>
            </a:p>
            <a:p>
              <a:r>
                <a:rPr lang="en-US" altLang="ko-KR" sz="10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(1999)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0CC97AC-36C3-494B-8788-EA431848209C}"/>
                </a:ext>
              </a:extLst>
            </p:cNvPr>
            <p:cNvSpPr txBox="1"/>
            <p:nvPr/>
          </p:nvSpPr>
          <p:spPr>
            <a:xfrm>
              <a:off x="6278594" y="3760307"/>
              <a:ext cx="834907" cy="6022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Agile</a:t>
              </a:r>
            </a:p>
            <a:p>
              <a:r>
                <a:rPr lang="en-US" altLang="ko-KR" sz="105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Manifesto</a:t>
              </a:r>
            </a:p>
            <a:p>
              <a:r>
                <a:rPr lang="en-US" altLang="ko-KR" sz="10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(2001)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5D345B7-AA71-4BB3-B5A4-BC59E037D1C0}"/>
                </a:ext>
              </a:extLst>
            </p:cNvPr>
            <p:cNvSpPr txBox="1"/>
            <p:nvPr/>
          </p:nvSpPr>
          <p:spPr>
            <a:xfrm>
              <a:off x="5313242" y="3757867"/>
              <a:ext cx="602347" cy="4313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Junit</a:t>
              </a:r>
            </a:p>
            <a:p>
              <a:r>
                <a:rPr lang="en-US" altLang="ko-KR" sz="10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(2000)</a:t>
              </a:r>
            </a:p>
          </p:txBody>
        </p:sp>
        <p:cxnSp>
          <p:nvCxnSpPr>
            <p:cNvPr id="14" name="꺾인 연결선 27">
              <a:extLst>
                <a:ext uri="{FF2B5EF4-FFF2-40B4-BE49-F238E27FC236}">
                  <a16:creationId xmlns:a16="http://schemas.microsoft.com/office/drawing/2014/main" id="{CF70047D-F662-4B04-96BC-1AF4B9464635}"/>
                </a:ext>
              </a:extLst>
            </p:cNvPr>
            <p:cNvCxnSpPr>
              <a:cxnSpLocks/>
            </p:cNvCxnSpPr>
            <p:nvPr/>
          </p:nvCxnSpPr>
          <p:spPr bwMode="auto">
            <a:xfrm rot="5400000" flipH="1" flipV="1">
              <a:off x="4505295" y="2439433"/>
              <a:ext cx="1348724" cy="1293023"/>
            </a:xfrm>
            <a:prstGeom prst="bentConnector3">
              <a:avLst>
                <a:gd name="adj1" fmla="val 27293"/>
              </a:avLst>
            </a:prstGeom>
            <a:gradFill rotWithShape="1">
              <a:gsLst>
                <a:gs pos="0">
                  <a:srgbClr val="FFFFFF"/>
                </a:gs>
                <a:gs pos="100000">
                  <a:srgbClr val="DDDDDD"/>
                </a:gs>
              </a:gsLst>
              <a:lin ang="2700000" scaled="1"/>
            </a:gradFill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dash"/>
              <a:round/>
              <a:headEnd type="none" w="med" len="med"/>
              <a:tailEnd type="none"/>
            </a:ln>
            <a:effectLst/>
          </p:spPr>
        </p:cxnSp>
        <p:cxnSp>
          <p:nvCxnSpPr>
            <p:cNvPr id="15" name="꺾인 연결선 28">
              <a:extLst>
                <a:ext uri="{FF2B5EF4-FFF2-40B4-BE49-F238E27FC236}">
                  <a16:creationId xmlns:a16="http://schemas.microsoft.com/office/drawing/2014/main" id="{7CBAFD85-F79B-4156-BB20-CBB044F47584}"/>
                </a:ext>
              </a:extLst>
            </p:cNvPr>
            <p:cNvCxnSpPr>
              <a:cxnSpLocks/>
            </p:cNvCxnSpPr>
            <p:nvPr/>
          </p:nvCxnSpPr>
          <p:spPr bwMode="auto">
            <a:xfrm rot="5400000" flipH="1" flipV="1">
              <a:off x="5082701" y="2942195"/>
              <a:ext cx="1348720" cy="287505"/>
            </a:xfrm>
            <a:prstGeom prst="bentConnector3">
              <a:avLst>
                <a:gd name="adj1" fmla="val 23707"/>
              </a:avLst>
            </a:prstGeom>
            <a:gradFill rotWithShape="1">
              <a:gsLst>
                <a:gs pos="0">
                  <a:srgbClr val="FFFFFF"/>
                </a:gs>
                <a:gs pos="100000">
                  <a:srgbClr val="DDDDDD"/>
                </a:gs>
              </a:gsLst>
              <a:lin ang="2700000" scaled="1"/>
            </a:gradFill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dash"/>
              <a:round/>
              <a:headEnd type="none" w="med" len="med"/>
              <a:tailEnd type="none"/>
            </a:ln>
            <a:effectLst/>
          </p:spPr>
        </p:cxnSp>
        <p:cxnSp>
          <p:nvCxnSpPr>
            <p:cNvPr id="16" name="꺾인 연결선 29">
              <a:extLst>
                <a:ext uri="{FF2B5EF4-FFF2-40B4-BE49-F238E27FC236}">
                  <a16:creationId xmlns:a16="http://schemas.microsoft.com/office/drawing/2014/main" id="{E9150AEE-BA81-41EF-A39D-28596D602030}"/>
                </a:ext>
              </a:extLst>
            </p:cNvPr>
            <p:cNvCxnSpPr>
              <a:stCxn id="12" idx="0"/>
            </p:cNvCxnSpPr>
            <p:nvPr/>
          </p:nvCxnSpPr>
          <p:spPr bwMode="auto">
            <a:xfrm rot="16200000" flipV="1">
              <a:off x="5661390" y="2725648"/>
              <a:ext cx="1348726" cy="720591"/>
            </a:xfrm>
            <a:prstGeom prst="bentConnector3">
              <a:avLst>
                <a:gd name="adj1" fmla="val 50000"/>
              </a:avLst>
            </a:prstGeom>
            <a:gradFill rotWithShape="1">
              <a:gsLst>
                <a:gs pos="0">
                  <a:srgbClr val="FFFFFF"/>
                </a:gs>
                <a:gs pos="100000">
                  <a:srgbClr val="DDDDDD"/>
                </a:gs>
              </a:gsLst>
              <a:lin ang="2700000" scaled="1"/>
            </a:gradFill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dash"/>
              <a:round/>
              <a:headEnd type="none" w="med" len="med"/>
              <a:tailEnd type="none"/>
            </a:ln>
            <a:effectLst/>
          </p:spPr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7D426C5-D143-43AB-B3E4-5587157B8F9A}"/>
                </a:ext>
              </a:extLst>
            </p:cNvPr>
            <p:cNvSpPr txBox="1"/>
            <p:nvPr/>
          </p:nvSpPr>
          <p:spPr>
            <a:xfrm>
              <a:off x="5532841" y="1732948"/>
              <a:ext cx="656431" cy="2452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(2002)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67A02A1-4336-4334-8B6A-BC449F1379F3}"/>
                </a:ext>
              </a:extLst>
            </p:cNvPr>
            <p:cNvSpPr txBox="1"/>
            <p:nvPr/>
          </p:nvSpPr>
          <p:spPr>
            <a:xfrm>
              <a:off x="7428776" y="3912000"/>
              <a:ext cx="1417130" cy="3580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DevOps</a:t>
              </a:r>
              <a:r>
                <a:rPr lang="en-US" altLang="ko-KR" sz="16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10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(2014)</a:t>
              </a:r>
              <a:endPara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FE5D4E6-5148-4967-939A-284C1455B420}"/>
                </a:ext>
              </a:extLst>
            </p:cNvPr>
            <p:cNvSpPr txBox="1"/>
            <p:nvPr/>
          </p:nvSpPr>
          <p:spPr>
            <a:xfrm>
              <a:off x="7428776" y="2346554"/>
              <a:ext cx="1347924" cy="42318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2000" b="1" dirty="0">
                  <a:solidFill>
                    <a:srgbClr val="6B6BCF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ATDD</a:t>
              </a:r>
              <a:r>
                <a:rPr lang="en-US" altLang="ko-KR" sz="11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(2007)</a:t>
              </a:r>
              <a:endPara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855417C-F3C5-4FBF-932B-9C0DA18C6090}"/>
                </a:ext>
              </a:extLst>
            </p:cNvPr>
            <p:cNvSpPr txBox="1"/>
            <p:nvPr/>
          </p:nvSpPr>
          <p:spPr>
            <a:xfrm>
              <a:off x="7428776" y="3196101"/>
              <a:ext cx="1229103" cy="5289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CI/CD</a:t>
              </a:r>
              <a:r>
                <a:rPr lang="en-US" altLang="ko-KR" sz="16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10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(2010)</a:t>
              </a:r>
            </a:p>
            <a:p>
              <a:r>
                <a:rPr lang="ko-KR" altLang="en-US" sz="1050" dirty="0">
                  <a:solidFill>
                    <a:srgbClr val="6B6BCF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테스트 자동화</a:t>
              </a:r>
              <a:endParaRPr lang="ko-KR" altLang="en-US" dirty="0">
                <a:solidFill>
                  <a:srgbClr val="6B6BCF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3524BE32-84B3-4237-ABBF-067004021666}"/>
                </a:ext>
              </a:extLst>
            </p:cNvPr>
            <p:cNvSpPr/>
            <p:nvPr/>
          </p:nvSpPr>
          <p:spPr>
            <a:xfrm>
              <a:off x="6580926" y="1926330"/>
              <a:ext cx="679866" cy="39063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BDD</a:t>
              </a:r>
              <a:endParaRPr lang="ko-KR" alt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163865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05D05B-98D7-44B2-9FAD-5F9BEFA86F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소프트웨어 테스트 진화 과정</a:t>
            </a:r>
            <a:endParaRPr lang="ko-KR" altLang="en-US" b="0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8DE252B-67CB-4EF7-BF62-03BE1DAF9E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1" latinLnBrk="1"/>
            <a:fld id="{A5476106-E57E-47AA-8FE6-6CFF599F3012}" type="slidenum">
              <a:rPr lang="en-US" altLang="ko-KR" smtClean="0"/>
              <a:pPr defTabSz="914401" latinLnBrk="1"/>
              <a:t>99</a:t>
            </a:fld>
            <a:endParaRPr lang="ko-KR" altLang="en-US" dirty="0"/>
          </a:p>
        </p:txBody>
      </p:sp>
      <p:graphicFrame>
        <p:nvGraphicFramePr>
          <p:cNvPr id="9" name="내용 개체 틀 8">
            <a:extLst>
              <a:ext uri="{FF2B5EF4-FFF2-40B4-BE49-F238E27FC236}">
                <a16:creationId xmlns:a16="http://schemas.microsoft.com/office/drawing/2014/main" id="{76DFEF6E-EDF2-4460-87B4-15965BA00453}"/>
              </a:ext>
            </a:extLst>
          </p:cNvPr>
          <p:cNvGraphicFramePr>
            <a:graphicFrameLocks noGrp="1"/>
          </p:cNvGraphicFramePr>
          <p:nvPr>
            <p:ph sz="quarter" idx="11"/>
          </p:nvPr>
        </p:nvGraphicFramePr>
        <p:xfrm>
          <a:off x="250001" y="1379220"/>
          <a:ext cx="8643999" cy="3535682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985203">
                  <a:extLst>
                    <a:ext uri="{9D8B030D-6E8A-4147-A177-3AD203B41FA5}">
                      <a16:colId xmlns:a16="http://schemas.microsoft.com/office/drawing/2014/main" val="1199644931"/>
                    </a:ext>
                  </a:extLst>
                </a:gridCol>
                <a:gridCol w="1592580">
                  <a:extLst>
                    <a:ext uri="{9D8B030D-6E8A-4147-A177-3AD203B41FA5}">
                      <a16:colId xmlns:a16="http://schemas.microsoft.com/office/drawing/2014/main" val="781243135"/>
                    </a:ext>
                  </a:extLst>
                </a:gridCol>
                <a:gridCol w="6066216">
                  <a:extLst>
                    <a:ext uri="{9D8B030D-6E8A-4147-A177-3AD203B41FA5}">
                      <a16:colId xmlns:a16="http://schemas.microsoft.com/office/drawing/2014/main" val="680716213"/>
                    </a:ext>
                  </a:extLst>
                </a:gridCol>
              </a:tblGrid>
              <a:tr h="68611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Level 1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900" b="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~1956</a:t>
                      </a:r>
                      <a:endParaRPr lang="ko-KR" altLang="en-US" sz="900" b="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rgbClr val="3D70A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Debugging</a:t>
                      </a:r>
                    </a:p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Oriented</a:t>
                      </a:r>
                      <a:endParaRPr lang="ko-KR" altLang="en-US" sz="1200" b="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테스트와 디버깅의 구별이 없고 테스트는 결함 제거를 돕는 활동으로 인식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테스트와 디버깅의 차이가 뚜렷하게 보이지 않음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. 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즉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, 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우연히 발견된 오류를 수정하는 디버깅에 중점을 두며 프로그램의 오류를 찾기 위한 별도의 노력을 기울이지 않는다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11127474"/>
                  </a:ext>
                </a:extLst>
              </a:tr>
              <a:tr h="68611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Level 2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900" b="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1957~1978</a:t>
                      </a:r>
                      <a:endParaRPr lang="ko-KR" altLang="en-US" sz="900" b="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rgbClr val="3D70A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Demonstration</a:t>
                      </a:r>
                    </a:p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Oriented</a:t>
                      </a:r>
                      <a:endParaRPr lang="ko-KR" altLang="en-US" sz="1200" b="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소프트웨어가 요구사항을 만족시키는지 증명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, 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프로그램이 올바르게 동작한다는 사실을 입증하기 위해 테스트를 수행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디버깅 활동과 결함을 발견하고 수정하는 과정 연계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811139"/>
                  </a:ext>
                </a:extLst>
              </a:tr>
              <a:tr h="68611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Level 3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900" b="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1979~1982</a:t>
                      </a:r>
                    </a:p>
                  </a:txBody>
                  <a:tcPr anchor="ctr">
                    <a:solidFill>
                      <a:srgbClr val="3D70A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Destruction</a:t>
                      </a:r>
                    </a:p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Oriented</a:t>
                      </a:r>
                      <a:endParaRPr lang="ko-KR" altLang="en-US" sz="1200" b="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테스트를 결함을 발견하는 활동으로 구분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디버깅을 결함의 위치를 파악하고 수정하는 일련의 활동으로 인식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프로그램에 오류가 존재함을 보여주기 위해 테스트를 수행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24369178"/>
                  </a:ext>
                </a:extLst>
              </a:tr>
              <a:tr h="79124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Level 4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900" b="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1989~1987</a:t>
                      </a:r>
                      <a:endParaRPr lang="ko-KR" altLang="en-US" sz="900" b="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rgbClr val="3D70A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Evaluation</a:t>
                      </a:r>
                    </a:p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Oriented</a:t>
                      </a:r>
                      <a:endParaRPr lang="ko-KR" altLang="en-US" sz="1200" b="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Level 3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에서는 테스트가 실제 프로그램 코드에 있는 오류를 발견하는 것에 초점을 맞추었다면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, 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여기에서는 소프트웨어 개발 전 단계에 발생하는 오류를 발견하는 개념으로 확장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. (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소프트웨어 개발 프로세스 전반에 테스트가 흡수되고 통합된 상태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)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검토 활동의 가치가 인식되었고 테스트 개념이 확장되어 요구사항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, 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설계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, 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구현 과정 등 개발 활동 전반에서 결함을 발견하는 활동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85575856"/>
                  </a:ext>
                </a:extLst>
              </a:tr>
              <a:tr h="68611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Level 5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900" b="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1988~</a:t>
                      </a:r>
                      <a:endParaRPr lang="ko-KR" altLang="en-US" sz="900" b="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rgbClr val="3D70A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Prevention</a:t>
                      </a:r>
                    </a:p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Oriented</a:t>
                      </a:r>
                      <a:endParaRPr lang="ko-KR" altLang="en-US" sz="1200" b="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CMM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과 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TMM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의 레벨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5 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최적화 단계를 반영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요구사항 분석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, 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설계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, 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구현 과정에서 발행할 수 있는 결함을 예방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프로그램을 개발할 때 처음부터 테스트가 용이하도록 시스템을 설계 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/ 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테스트 용이성을 고려한 프로그램 설계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15932828"/>
                  </a:ext>
                </a:extLst>
              </a:tr>
            </a:tbl>
          </a:graphicData>
        </a:graphic>
      </p:graphicFrame>
      <p:pic>
        <p:nvPicPr>
          <p:cNvPr id="11" name="Picture 2" descr="testitquickly.files.wordpress.com/2015/12/boris...">
            <a:extLst>
              <a:ext uri="{FF2B5EF4-FFF2-40B4-BE49-F238E27FC236}">
                <a16:creationId xmlns:a16="http://schemas.microsoft.com/office/drawing/2014/main" id="{8C542AF6-C0D8-46E2-8AB2-BC26BAEB99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5619" y="651835"/>
            <a:ext cx="828380" cy="563421"/>
          </a:xfrm>
          <a:prstGeom prst="rect">
            <a:avLst/>
          </a:prstGeom>
          <a:ln w="952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45917FF4-4649-4633-89B3-086AE20DDD76}"/>
              </a:ext>
            </a:extLst>
          </p:cNvPr>
          <p:cNvSpPr/>
          <p:nvPr/>
        </p:nvSpPr>
        <p:spPr>
          <a:xfrm>
            <a:off x="6978886" y="630246"/>
            <a:ext cx="1010533" cy="38472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Boris Beizer</a:t>
            </a:r>
          </a:p>
          <a:p>
            <a:pPr algn="r"/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(1934-2018)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6786500"/>
      </p:ext>
    </p:extLst>
  </p:cSld>
  <p:clrMapOvr>
    <a:masterClrMapping/>
  </p:clrMapOvr>
</p:sld>
</file>

<file path=ppt/theme/theme1.xml><?xml version="1.0" encoding="utf-8"?>
<a:theme xmlns:a="http://schemas.openxmlformats.org/drawingml/2006/main" name="기술혁신실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25479</TotalTime>
  <Words>4723</Words>
  <Application>Microsoft Office PowerPoint</Application>
  <PresentationFormat>화면 슬라이드 쇼(16:9)</PresentationFormat>
  <Paragraphs>790</Paragraphs>
  <Slides>109</Slides>
  <Notes>12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109</vt:i4>
      </vt:variant>
    </vt:vector>
  </HeadingPairs>
  <TitlesOfParts>
    <vt:vector size="116" baseType="lpstr">
      <vt:lpstr>맑은 고딕</vt:lpstr>
      <vt:lpstr>Wingdings</vt:lpstr>
      <vt:lpstr>D2Coding</vt:lpstr>
      <vt:lpstr>Arial</vt:lpstr>
      <vt:lpstr>굴림</vt:lpstr>
      <vt:lpstr>나눔고딕</vt:lpstr>
      <vt:lpstr>기술혁신실</vt:lpstr>
      <vt:lpstr>소프트웨어 품질 개론</vt:lpstr>
      <vt:lpstr>소프트웨어 품질 개론</vt:lpstr>
      <vt:lpstr>소프트웨어 품질 개론</vt:lpstr>
      <vt:lpstr>코드관련 추천서적 (모두 ★ 5개)</vt:lpstr>
      <vt:lpstr>소프트웨어 품질 개론</vt:lpstr>
      <vt:lpstr>PowerPoint 프레젠테이션</vt:lpstr>
      <vt:lpstr>좋은 프로그램이란?</vt:lpstr>
      <vt:lpstr>왜 나쁜 코드를 잘 짜는가?</vt:lpstr>
      <vt:lpstr>나쁜 코드의 대가</vt:lpstr>
      <vt:lpstr>원초적 난제</vt:lpstr>
      <vt:lpstr>좋은 프로그램을 개발 하려면…</vt:lpstr>
      <vt:lpstr>PowerPoint 프레젠테이션</vt:lpstr>
      <vt:lpstr>좋은 프로그램을 개발 하려면 (1/4)</vt:lpstr>
      <vt:lpstr>좋은 프로그램을 개발 하려면 (2/4)</vt:lpstr>
      <vt:lpstr>좋은 프로그램을 개발 하려면 (3/4)</vt:lpstr>
      <vt:lpstr>좋은 프로그램을 개발 하려면 (4/4)</vt:lpstr>
      <vt:lpstr>PowerPoint 프레젠테이션</vt:lpstr>
      <vt:lpstr>소프트웨어 품질 개론</vt:lpstr>
      <vt:lpstr>PowerPoint 프레젠테이션</vt:lpstr>
      <vt:lpstr>코드리뷰 개요</vt:lpstr>
      <vt:lpstr>프로그램 분석기법</vt:lpstr>
      <vt:lpstr>코드리뷰(Code Review)란?</vt:lpstr>
      <vt:lpstr>코드리뷰의 장점 (1/2)</vt:lpstr>
      <vt:lpstr>코드리뷰의 장점 (2/2)</vt:lpstr>
      <vt:lpstr>코드리뷰의 효과 </vt:lpstr>
      <vt:lpstr>개발단계별 결함 수정 비용</vt:lpstr>
      <vt:lpstr>코드리뷰가 잘 안 되는 이유 (1/3)</vt:lpstr>
      <vt:lpstr>코드리뷰가 잘 안 되는 이유 (2/3)</vt:lpstr>
      <vt:lpstr>코드리뷰가 잘 안 되는 이유 (3/3)</vt:lpstr>
      <vt:lpstr>코드리뷰 기법</vt:lpstr>
      <vt:lpstr>코드리뷰 유형</vt:lpstr>
      <vt:lpstr>코드리뷰 기법①</vt:lpstr>
      <vt:lpstr>코드리뷰 기법①</vt:lpstr>
      <vt:lpstr>코드리뷰 기법①</vt:lpstr>
      <vt:lpstr>코드리뷰 기법②</vt:lpstr>
      <vt:lpstr>코드리뷰 기법③</vt:lpstr>
      <vt:lpstr>코드리뷰 기법④</vt:lpstr>
      <vt:lpstr>코드리뷰 기법⑤</vt:lpstr>
      <vt:lpstr>점검 내용 (1/2)</vt:lpstr>
      <vt:lpstr>점검 내용 (2/2)</vt:lpstr>
      <vt:lpstr>주의사항 (1/2)</vt:lpstr>
      <vt:lpstr>주의사항 (2/2)</vt:lpstr>
      <vt:lpstr>PowerPoint 프레젠테이션</vt:lpstr>
      <vt:lpstr>소프트웨어 품질 개론</vt:lpstr>
      <vt:lpstr>PowerPoint 프레젠테이션</vt:lpstr>
      <vt:lpstr>개념</vt:lpstr>
      <vt:lpstr>리팩토링(Refactoring)이란?</vt:lpstr>
      <vt:lpstr>리팩토링의 정의</vt:lpstr>
      <vt:lpstr>리팩토링이 필요할 때</vt:lpstr>
      <vt:lpstr>리팩토링의 준비</vt:lpstr>
      <vt:lpstr>리팩토링의 기본</vt:lpstr>
      <vt:lpstr>두 개의 모자 기법</vt:lpstr>
      <vt:lpstr>반드시 테스트 할 것</vt:lpstr>
      <vt:lpstr>효과</vt:lpstr>
      <vt:lpstr>소프트웨어의 디자인을 개선시킨다</vt:lpstr>
      <vt:lpstr>소프트웨어를 더 이해하기 쉽게 만든다</vt:lpstr>
      <vt:lpstr>버그를 찾도록 도와준다</vt:lpstr>
      <vt:lpstr>프로그램을 빨리 작성하도록 도와준다</vt:lpstr>
      <vt:lpstr>실행시기</vt:lpstr>
      <vt:lpstr>기능을 추가할 때</vt:lpstr>
      <vt:lpstr>버그를 수정해야 할 때</vt:lpstr>
      <vt:lpstr>코드 검토(Code Review)를 할 때</vt:lpstr>
      <vt:lpstr>인디렉션할 때</vt:lpstr>
      <vt:lpstr>PowerPoint 프레젠테이션</vt:lpstr>
      <vt:lpstr>소프트웨어 품질 개론</vt:lpstr>
      <vt:lpstr>PowerPoint 프레젠테이션</vt:lpstr>
      <vt:lpstr>Code Smell</vt:lpstr>
      <vt:lpstr>주석(Comments)</vt:lpstr>
      <vt:lpstr>가독성(Readability)</vt:lpstr>
      <vt:lpstr>가독성(Readability)</vt:lpstr>
      <vt:lpstr>가독성(Readability)</vt:lpstr>
      <vt:lpstr>예외(Exception)</vt:lpstr>
      <vt:lpstr>널(Null)</vt:lpstr>
      <vt:lpstr>중복된 코드(Duplicated Code)</vt:lpstr>
      <vt:lpstr>중복된 코드(Duplicated Code)</vt:lpstr>
      <vt:lpstr>긴 메소드(Long Method)</vt:lpstr>
      <vt:lpstr>긴 메소드(Long Method)</vt:lpstr>
      <vt:lpstr>거대한 클래스(Large Class)</vt:lpstr>
      <vt:lpstr>거대한 클래스(Large Class)</vt:lpstr>
      <vt:lpstr>긴 파라미터 리스트(Long Parameter List)</vt:lpstr>
      <vt:lpstr>확산형 변경(Divergent Change)</vt:lpstr>
      <vt:lpstr>산탄총 수술(Shotgun Surgery)</vt:lpstr>
      <vt:lpstr>기능에 대한 욕심(Feature Envy)</vt:lpstr>
      <vt:lpstr>데이터 덩어리(Data Clump)</vt:lpstr>
      <vt:lpstr>기본타입에 대한 강박관념(Primitive Obsession)</vt:lpstr>
      <vt:lpstr>Switch문(Switch Statements)</vt:lpstr>
      <vt:lpstr>평행 상속 구조(Parallel Inheritance Hierarchies)</vt:lpstr>
      <vt:lpstr>게으른 클래스(Lazy Class)</vt:lpstr>
      <vt:lpstr>추측성 일반화(Speculative Generality)</vt:lpstr>
      <vt:lpstr>임시 필드(Temporary Field)</vt:lpstr>
      <vt:lpstr>그 외</vt:lpstr>
      <vt:lpstr>그 외</vt:lpstr>
      <vt:lpstr>PowerPoint 프레젠테이션</vt:lpstr>
      <vt:lpstr>소프트웨어 품질 개론</vt:lpstr>
      <vt:lpstr>소프트웨어 품질 개론</vt:lpstr>
      <vt:lpstr>실습</vt:lpstr>
      <vt:lpstr>소프트웨어 품질 개론</vt:lpstr>
      <vt:lpstr>테스트의 진화</vt:lpstr>
      <vt:lpstr>소프트웨어 테스트 진화 과정</vt:lpstr>
      <vt:lpstr>개념 정리</vt:lpstr>
      <vt:lpstr>TDD(Test Driven Development)란?</vt:lpstr>
      <vt:lpstr>일반 개발 vs 테스트 주도 개발</vt:lpstr>
      <vt:lpstr>TDD Example – 문자열 덧셈 계산기</vt:lpstr>
      <vt:lpstr>실습</vt:lpstr>
      <vt:lpstr>소프트웨어 품질 개론</vt:lpstr>
      <vt:lpstr>시퀀스 다이어그램(Sequence Diagram)</vt:lpstr>
      <vt:lpstr>클래스 다이어그램(Class Diagram)</vt:lpstr>
      <vt:lpstr>실습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소프트웨어 품질 개론</dc:title>
  <dc:subject>교육자료</dc:subject>
  <dc:creator>나한주</dc:creator>
  <cp:keywords>BwG;뱅크웨어글로벌;기술혁신실;교육자료</cp:keywords>
  <cp:lastModifiedBy>노을</cp:lastModifiedBy>
  <cp:revision>425</cp:revision>
  <dcterms:created xsi:type="dcterms:W3CDTF">2020-12-11T08:22:51Z</dcterms:created>
  <dcterms:modified xsi:type="dcterms:W3CDTF">2023-08-29T09:52:43Z</dcterms:modified>
</cp:coreProperties>
</file>